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30" r:id="rId2"/>
    <p:sldId id="482" r:id="rId3"/>
    <p:sldId id="485" r:id="rId4"/>
    <p:sldId id="506" r:id="rId5"/>
    <p:sldId id="457" r:id="rId6"/>
    <p:sldId id="459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61" r:id="rId15"/>
    <p:sldId id="495" r:id="rId16"/>
    <p:sldId id="473" r:id="rId17"/>
    <p:sldId id="474" r:id="rId18"/>
    <p:sldId id="475" r:id="rId19"/>
    <p:sldId id="476" r:id="rId20"/>
    <p:sldId id="493" r:id="rId21"/>
    <p:sldId id="504" r:id="rId22"/>
    <p:sldId id="505" r:id="rId23"/>
    <p:sldId id="508" r:id="rId24"/>
    <p:sldId id="507" r:id="rId25"/>
    <p:sldId id="509" r:id="rId26"/>
    <p:sldId id="510" r:id="rId27"/>
    <p:sldId id="511" r:id="rId28"/>
    <p:sldId id="575" r:id="rId29"/>
    <p:sldId id="571" r:id="rId30"/>
    <p:sldId id="496" r:id="rId31"/>
    <p:sldId id="497" r:id="rId32"/>
    <p:sldId id="498" r:id="rId33"/>
    <p:sldId id="499" r:id="rId34"/>
    <p:sldId id="500" r:id="rId35"/>
    <p:sldId id="501" r:id="rId36"/>
    <p:sldId id="502" r:id="rId37"/>
    <p:sldId id="503" r:id="rId38"/>
    <p:sldId id="573" r:id="rId39"/>
    <p:sldId id="258" r:id="rId40"/>
    <p:sldId id="494" r:id="rId41"/>
    <p:sldId id="561" r:id="rId42"/>
    <p:sldId id="574" r:id="rId43"/>
  </p:sldIdLst>
  <p:sldSz cx="9144000" cy="6858000" type="screen4x3"/>
  <p:notesSz cx="6272213" cy="906145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隶书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54">
          <p15:clr>
            <a:srgbClr val="A4A3A4"/>
          </p15:clr>
        </p15:guide>
        <p15:guide id="2" pos="197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6600"/>
    <a:srgbClr val="336600"/>
    <a:srgbClr val="003300"/>
    <a:srgbClr val="006600"/>
    <a:srgbClr val="FF9900"/>
    <a:srgbClr val="CCCC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46" autoAdjust="0"/>
    <p:restoredTop sz="94683" autoAdjust="0"/>
  </p:normalViewPr>
  <p:slideViewPr>
    <p:cSldViewPr>
      <p:cViewPr varScale="1">
        <p:scale>
          <a:sx n="68" d="100"/>
          <a:sy n="68" d="100"/>
        </p:scale>
        <p:origin x="884" y="32"/>
      </p:cViewPr>
      <p:guideLst>
        <p:guide orient="horz" pos="229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920" y="-84"/>
      </p:cViewPr>
      <p:guideLst>
        <p:guide orient="horz" pos="2854"/>
        <p:guide pos="197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4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51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62.wmf"/><Relationship Id="rId3" Type="http://schemas.openxmlformats.org/officeDocument/2006/relationships/image" Target="../media/image58.emf"/><Relationship Id="rId7" Type="http://schemas.openxmlformats.org/officeDocument/2006/relationships/image" Target="../media/image61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Relationship Id="rId6" Type="http://schemas.openxmlformats.org/officeDocument/2006/relationships/image" Target="../media/image60.wmf"/><Relationship Id="rId5" Type="http://schemas.openxmlformats.org/officeDocument/2006/relationships/image" Target="../media/image26.emf"/><Relationship Id="rId4" Type="http://schemas.openxmlformats.org/officeDocument/2006/relationships/image" Target="../media/image59.emf"/><Relationship Id="rId9" Type="http://schemas.openxmlformats.org/officeDocument/2006/relationships/image" Target="../media/image63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26.emf"/><Relationship Id="rId1" Type="http://schemas.openxmlformats.org/officeDocument/2006/relationships/image" Target="../media/image64.wmf"/><Relationship Id="rId5" Type="http://schemas.openxmlformats.org/officeDocument/2006/relationships/image" Target="../media/image66.emf"/><Relationship Id="rId4" Type="http://schemas.openxmlformats.org/officeDocument/2006/relationships/image" Target="../media/image54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e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e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e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emf"/><Relationship Id="rId6" Type="http://schemas.openxmlformats.org/officeDocument/2006/relationships/image" Target="../media/image72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7" Type="http://schemas.openxmlformats.org/officeDocument/2006/relationships/image" Target="../media/image96.wmf"/><Relationship Id="rId2" Type="http://schemas.openxmlformats.org/officeDocument/2006/relationships/image" Target="../media/image91.wmf"/><Relationship Id="rId1" Type="http://schemas.openxmlformats.org/officeDocument/2006/relationships/image" Target="../media/image90.wmf"/><Relationship Id="rId6" Type="http://schemas.openxmlformats.org/officeDocument/2006/relationships/image" Target="../media/image95.wmf"/><Relationship Id="rId5" Type="http://schemas.openxmlformats.org/officeDocument/2006/relationships/image" Target="../media/image94.wmf"/><Relationship Id="rId4" Type="http://schemas.openxmlformats.org/officeDocument/2006/relationships/image" Target="../media/image93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emf"/><Relationship Id="rId9" Type="http://schemas.openxmlformats.org/officeDocument/2006/relationships/image" Target="../media/image16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4" Type="http://schemas.openxmlformats.org/officeDocument/2006/relationships/image" Target="../media/image116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image" Target="../media/image118.wmf"/><Relationship Id="rId1" Type="http://schemas.openxmlformats.org/officeDocument/2006/relationships/image" Target="../media/image117.wmf"/><Relationship Id="rId6" Type="http://schemas.openxmlformats.org/officeDocument/2006/relationships/image" Target="../media/image122.wmf"/><Relationship Id="rId5" Type="http://schemas.openxmlformats.org/officeDocument/2006/relationships/image" Target="../media/image121.wmf"/><Relationship Id="rId4" Type="http://schemas.openxmlformats.org/officeDocument/2006/relationships/image" Target="../media/image120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image" Target="../media/image124.wmf"/><Relationship Id="rId1" Type="http://schemas.openxmlformats.org/officeDocument/2006/relationships/image" Target="../media/image123.emf"/><Relationship Id="rId4" Type="http://schemas.openxmlformats.org/officeDocument/2006/relationships/image" Target="../media/image126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wmf"/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wmf"/><Relationship Id="rId2" Type="http://schemas.openxmlformats.org/officeDocument/2006/relationships/image" Target="../media/image131.wmf"/><Relationship Id="rId1" Type="http://schemas.openxmlformats.org/officeDocument/2006/relationships/image" Target="../media/image130.wmf"/><Relationship Id="rId4" Type="http://schemas.openxmlformats.org/officeDocument/2006/relationships/image" Target="../media/image133.emf"/></Relationships>
</file>

<file path=ppt/drawings/_rels/vmlDrawing27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emf"/><Relationship Id="rId3" Type="http://schemas.openxmlformats.org/officeDocument/2006/relationships/image" Target="../media/image136.emf"/><Relationship Id="rId7" Type="http://schemas.openxmlformats.org/officeDocument/2006/relationships/image" Target="../media/image140.emf"/><Relationship Id="rId2" Type="http://schemas.openxmlformats.org/officeDocument/2006/relationships/image" Target="../media/image135.emf"/><Relationship Id="rId1" Type="http://schemas.openxmlformats.org/officeDocument/2006/relationships/image" Target="../media/image134.emf"/><Relationship Id="rId6" Type="http://schemas.openxmlformats.org/officeDocument/2006/relationships/image" Target="../media/image139.emf"/><Relationship Id="rId5" Type="http://schemas.openxmlformats.org/officeDocument/2006/relationships/image" Target="../media/image138.emf"/><Relationship Id="rId10" Type="http://schemas.openxmlformats.org/officeDocument/2006/relationships/image" Target="../media/image143.emf"/><Relationship Id="rId4" Type="http://schemas.openxmlformats.org/officeDocument/2006/relationships/image" Target="../media/image137.emf"/><Relationship Id="rId9" Type="http://schemas.openxmlformats.org/officeDocument/2006/relationships/image" Target="../media/image14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9.emf"/><Relationship Id="rId7" Type="http://schemas.openxmlformats.org/officeDocument/2006/relationships/image" Target="../media/image13.wmf"/><Relationship Id="rId2" Type="http://schemas.openxmlformats.org/officeDocument/2006/relationships/image" Target="../media/image18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Relationship Id="rId9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5.wmf"/><Relationship Id="rId7" Type="http://schemas.openxmlformats.org/officeDocument/2006/relationships/image" Target="../media/image29.w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wmf"/><Relationship Id="rId5" Type="http://schemas.openxmlformats.org/officeDocument/2006/relationships/image" Target="../media/image27.wmf"/><Relationship Id="rId10" Type="http://schemas.openxmlformats.org/officeDocument/2006/relationships/image" Target="../media/image32.wmf"/><Relationship Id="rId4" Type="http://schemas.openxmlformats.org/officeDocument/2006/relationships/image" Target="../media/image26.emf"/><Relationship Id="rId9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emf"/><Relationship Id="rId6" Type="http://schemas.openxmlformats.org/officeDocument/2006/relationships/image" Target="../media/image26.emf"/><Relationship Id="rId5" Type="http://schemas.openxmlformats.org/officeDocument/2006/relationships/image" Target="../media/image36.wmf"/><Relationship Id="rId4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image" Target="../media/image39.emf"/><Relationship Id="rId7" Type="http://schemas.openxmlformats.org/officeDocument/2006/relationships/image" Target="../media/image42.wmf"/><Relationship Id="rId2" Type="http://schemas.openxmlformats.org/officeDocument/2006/relationships/image" Target="../media/image38.emf"/><Relationship Id="rId1" Type="http://schemas.openxmlformats.org/officeDocument/2006/relationships/image" Target="../media/image37.wmf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26.emf"/><Relationship Id="rId9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image" Target="../media/image47.wmf"/><Relationship Id="rId4" Type="http://schemas.openxmlformats.org/officeDocument/2006/relationships/image" Target="../media/image5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554413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554413" y="8609013"/>
            <a:ext cx="2717800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B55446C-030E-4E7F-B3DD-2803846C654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552825" y="0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1538" y="677863"/>
            <a:ext cx="4532312" cy="33988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9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28650" y="4303713"/>
            <a:ext cx="5016500" cy="407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129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l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9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552825" y="8607425"/>
            <a:ext cx="2717800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608" tIns="43804" rIns="87608" bIns="43804" numCol="1" anchor="b" anchorCtr="0" compatLnSpc="1">
            <a:prstTxWarp prst="textNoShape">
              <a:avLst/>
            </a:prstTxWarp>
          </a:bodyPr>
          <a:lstStyle>
            <a:lvl1pPr algn="r" defTabSz="876300" eaLnBrk="1" hangingPunct="1">
              <a:spcBef>
                <a:spcPct val="0"/>
              </a:spcBef>
              <a:defRPr sz="1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5336A97-6AA1-49CD-A218-D4CAE58FD5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763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1pPr>
            <a:lvl2pPr marL="742950" indent="-285750" defTabSz="8763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2pPr>
            <a:lvl3pPr marL="1143000" indent="-228600" defTabSz="8763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3pPr>
            <a:lvl4pPr marL="1600200" indent="-228600" defTabSz="8763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4pPr>
            <a:lvl5pPr marL="2057400" indent="-228600" defTabSz="876300"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5pPr>
            <a:lvl6pPr marL="25146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6pPr>
            <a:lvl7pPr marL="29718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7pPr>
            <a:lvl8pPr marL="34290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8pPr>
            <a:lvl9pPr marL="3886200" indent="-228600" defTabSz="8763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imes New Roman" panose="02020603050405020304" pitchFamily="18" charset="0"/>
                <a:ea typeface="隶书" panose="02010509060101010101" pitchFamily="49" charset="-122"/>
              </a:defRPr>
            </a:lvl9pPr>
          </a:lstStyle>
          <a:p>
            <a:fld id="{7E5414AB-28EA-400F-B746-428750A43ECB}" type="slidenum">
              <a:rPr lang="en-US" altLang="zh-CN" smtClean="0">
                <a:ea typeface="宋体" panose="02010600030101010101" pitchFamily="2" charset="-122"/>
              </a:rPr>
              <a:pPr/>
              <a:t>1</a:t>
            </a:fld>
            <a:endParaRPr lang="en-US" alt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5336A97-6AA1-49CD-A218-D4CAE58FD52D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29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428041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499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1444748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501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1505099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530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2607307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532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2164284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534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1701557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25475" y="504825"/>
            <a:ext cx="3368675" cy="2527300"/>
          </a:xfrm>
          <a:ln/>
        </p:spPr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5950" y="3200400"/>
            <a:ext cx="3387725" cy="3033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904" tIns="32452" rIns="64904" bIns="32452"/>
          <a:lstStyle/>
          <a:p>
            <a:r>
              <a:rPr lang="zh-CN" altLang="en-US"/>
              <a:t>学习不同类型功放的特点，正确识别电路。</a:t>
            </a:r>
          </a:p>
        </p:txBody>
      </p:sp>
    </p:spTree>
    <p:extLst>
      <p:ext uri="{BB962C8B-B14F-4D97-AF65-F5344CB8AC3E}">
        <p14:creationId xmlns:p14="http://schemas.microsoft.com/office/powerpoint/2010/main" val="2818041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BF706E-160F-4494-A48E-39E87093604C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5516F-4909-4F7B-ACDC-D806BB6E64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3713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1B3D50-50FF-478D-BBB6-7E5050A0EDEE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999BF3-8899-4186-9CE1-E2729B024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608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24650" y="188913"/>
            <a:ext cx="2114550" cy="5907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81000" y="188913"/>
            <a:ext cx="6191250" cy="5907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388D0C-DD58-4A96-8263-7F61C76BE6B8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D136E-681D-4C4F-9A59-3B632A92B5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8313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88913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6482C-E735-4D1D-9F1D-41817300A2B6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A89C52-E14C-4804-8BBE-D047E41AB1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82558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381000" y="188913"/>
            <a:ext cx="8458200" cy="4572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3810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86300" y="914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3810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86300" y="3581400"/>
            <a:ext cx="4152900" cy="2514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2885D-DC73-4072-863A-A6C068D16020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34F05-E58D-4968-90A4-3AB25BA361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211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381000" y="188913"/>
            <a:ext cx="8458200" cy="59070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F7F9DA-7DC3-4AEF-B9AC-8294CA0EEA72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B455AE-DBAC-4290-80DB-27D08747BFA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1107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EFE542-0A5B-46B6-92F1-E76C25B62761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43D13-C057-4D50-8C35-91537BE343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6045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A84B8A-7F43-42E7-AEC9-31EDA64BFA8D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D0A7DA-DBEB-4136-9723-2C0E33E20B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0335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810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6300" y="914400"/>
            <a:ext cx="4152900" cy="5181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21999-3BF0-43CD-A449-D2AC1606D6EB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36766-4C42-4E11-96D1-C55A1916884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93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5477E1-5753-4AC4-B5C2-7216E1C06263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2196C8-993A-436E-984D-37E0B9F88B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330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B695B-4BFE-4667-9271-12DA2733D452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11EDE5-11DB-4767-9D54-F2797242CD8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7283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F9F52-11A3-4ABB-8549-FC900F46DBB8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83FFC9-11CC-40BA-81D6-981F559FBE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333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BCC491-9AD5-4F96-81C4-36AC8B42392F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2744F4-0A81-4C46-A728-2012BD437A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498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D0970-EA53-49BC-BD95-00A0B107918A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6C346-B7F5-4D31-9448-77F7F7E39E7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388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88913"/>
            <a:ext cx="845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914400"/>
            <a:ext cx="8458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09BFC82-F819-49DD-95BE-799C4C23B6CB}" type="datetime1">
              <a:rPr lang="zh-CN" altLang="en-US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7225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 dirty="0" smtClean="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57225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>
                <a:solidFill>
                  <a:srgbClr val="FF6600"/>
                </a:solidFill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1F162547-B5BA-47AC-A9BF-629BA09DBC9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pic>
        <p:nvPicPr>
          <p:cNvPr id="1031" name="Picture 7" descr="logo1"/>
          <p:cNvPicPr>
            <a:picLocks noChangeAspect="1" noChangeArrowheads="1"/>
          </p:cNvPicPr>
          <p:nvPr userDrawn="1"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85725"/>
            <a:ext cx="936625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chemeClr val="tx2"/>
          </a:solidFill>
          <a:latin typeface="Times New Roman" panose="02020603050405020304" pitchFamily="18" charset="0"/>
          <a:ea typeface="华文新魏" panose="0201080004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0.wmf"/><Relationship Id="rId4" Type="http://schemas.openxmlformats.org/officeDocument/2006/relationships/image" Target="../media/image47.wmf"/><Relationship Id="rId9" Type="http://schemas.openxmlformats.org/officeDocument/2006/relationships/oleObject" Target="../embeddings/oleObject48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5.bin"/><Relationship Id="rId5" Type="http://schemas.openxmlformats.org/officeDocument/2006/relationships/image" Target="../media/image51.wmf"/><Relationship Id="rId4" Type="http://schemas.openxmlformats.org/officeDocument/2006/relationships/oleObject" Target="../embeddings/oleObject49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image" Target="../media/image55.jpeg"/><Relationship Id="rId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1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0.bin"/><Relationship Id="rId9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58.bin"/><Relationship Id="rId18" Type="http://schemas.openxmlformats.org/officeDocument/2006/relationships/image" Target="../media/image62.wmf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26.emf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wmf"/><Relationship Id="rId20" Type="http://schemas.openxmlformats.org/officeDocument/2006/relationships/image" Target="../media/image63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7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59.emf"/><Relationship Id="rId19" Type="http://schemas.openxmlformats.org/officeDocument/2006/relationships/oleObject" Target="../embeddings/oleObject61.bin"/><Relationship Id="rId4" Type="http://schemas.openxmlformats.org/officeDocument/2006/relationships/image" Target="../media/image56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60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6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54.e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6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wmf"/><Relationship Id="rId13" Type="http://schemas.openxmlformats.org/officeDocument/2006/relationships/oleObject" Target="../embeddings/oleObject71.bin"/><Relationship Id="rId18" Type="http://schemas.openxmlformats.org/officeDocument/2006/relationships/image" Target="../media/image75.png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12" Type="http://schemas.openxmlformats.org/officeDocument/2006/relationships/image" Target="../media/image70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3.bin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8.wmf"/><Relationship Id="rId11" Type="http://schemas.openxmlformats.org/officeDocument/2006/relationships/oleObject" Target="../embeddings/oleObject70.bin"/><Relationship Id="rId5" Type="http://schemas.openxmlformats.org/officeDocument/2006/relationships/oleObject" Target="../embeddings/oleObject68.bin"/><Relationship Id="rId15" Type="http://schemas.openxmlformats.org/officeDocument/2006/relationships/oleObject" Target="../embeddings/oleObject72.bin"/><Relationship Id="rId10" Type="http://schemas.openxmlformats.org/officeDocument/2006/relationships/image" Target="../media/image74.wmf"/><Relationship Id="rId4" Type="http://schemas.openxmlformats.org/officeDocument/2006/relationships/image" Target="../media/image67.emf"/><Relationship Id="rId9" Type="http://schemas.openxmlformats.org/officeDocument/2006/relationships/image" Target="../media/image73.wmf"/><Relationship Id="rId14" Type="http://schemas.openxmlformats.org/officeDocument/2006/relationships/image" Target="../media/image7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4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70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0.bin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w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5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79.wmf"/><Relationship Id="rId4" Type="http://schemas.openxmlformats.org/officeDocument/2006/relationships/image" Target="../media/image75.emf"/><Relationship Id="rId9" Type="http://schemas.openxmlformats.org/officeDocument/2006/relationships/image" Target="../media/image78.wmf"/><Relationship Id="rId14" Type="http://schemas.openxmlformats.org/officeDocument/2006/relationships/image" Target="../media/image71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wmf"/><Relationship Id="rId13" Type="http://schemas.openxmlformats.org/officeDocument/2006/relationships/oleObject" Target="../embeddings/oleObject85.bin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70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87.bin"/><Relationship Id="rId1" Type="http://schemas.openxmlformats.org/officeDocument/2006/relationships/vmlDrawing" Target="../drawings/vmlDrawing16.vml"/><Relationship Id="rId6" Type="http://schemas.openxmlformats.org/officeDocument/2006/relationships/image" Target="../media/image81.wmf"/><Relationship Id="rId11" Type="http://schemas.openxmlformats.org/officeDocument/2006/relationships/oleObject" Target="../embeddings/oleObject84.bin"/><Relationship Id="rId5" Type="http://schemas.openxmlformats.org/officeDocument/2006/relationships/oleObject" Target="../embeddings/oleObject82.bin"/><Relationship Id="rId15" Type="http://schemas.openxmlformats.org/officeDocument/2006/relationships/oleObject" Target="../embeddings/oleObject86.bin"/><Relationship Id="rId10" Type="http://schemas.openxmlformats.org/officeDocument/2006/relationships/image" Target="../media/image84.wmf"/><Relationship Id="rId4" Type="http://schemas.openxmlformats.org/officeDocument/2006/relationships/image" Target="../media/image80.emf"/><Relationship Id="rId9" Type="http://schemas.openxmlformats.org/officeDocument/2006/relationships/image" Target="../media/image83.wmf"/><Relationship Id="rId14" Type="http://schemas.openxmlformats.org/officeDocument/2006/relationships/image" Target="../media/image71.w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13" Type="http://schemas.openxmlformats.org/officeDocument/2006/relationships/oleObject" Target="../embeddings/oleObject92.bin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12" Type="http://schemas.openxmlformats.org/officeDocument/2006/relationships/image" Target="../media/image70.wmf"/><Relationship Id="rId17" Type="http://schemas.openxmlformats.org/officeDocument/2006/relationships/image" Target="../media/image72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94.bin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6.wmf"/><Relationship Id="rId11" Type="http://schemas.openxmlformats.org/officeDocument/2006/relationships/oleObject" Target="../embeddings/oleObject91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3.bin"/><Relationship Id="rId10" Type="http://schemas.openxmlformats.org/officeDocument/2006/relationships/image" Target="../media/image89.wmf"/><Relationship Id="rId4" Type="http://schemas.openxmlformats.org/officeDocument/2006/relationships/image" Target="../media/image85.emf"/><Relationship Id="rId9" Type="http://schemas.openxmlformats.org/officeDocument/2006/relationships/image" Target="../media/image88.wmf"/><Relationship Id="rId14" Type="http://schemas.openxmlformats.org/officeDocument/2006/relationships/image" Target="../media/image71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e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4.bin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wmf"/><Relationship Id="rId13" Type="http://schemas.openxmlformats.org/officeDocument/2006/relationships/oleObject" Target="../embeddings/oleObject100.bin"/><Relationship Id="rId3" Type="http://schemas.openxmlformats.org/officeDocument/2006/relationships/oleObject" Target="../embeddings/oleObject95.bin"/><Relationship Id="rId7" Type="http://schemas.openxmlformats.org/officeDocument/2006/relationships/oleObject" Target="../embeddings/oleObject97.bin"/><Relationship Id="rId12" Type="http://schemas.openxmlformats.org/officeDocument/2006/relationships/image" Target="../media/image94.wmf"/><Relationship Id="rId17" Type="http://schemas.openxmlformats.org/officeDocument/2006/relationships/image" Target="../media/image9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1.bin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1.wmf"/><Relationship Id="rId11" Type="http://schemas.openxmlformats.org/officeDocument/2006/relationships/oleObject" Target="../embeddings/oleObject99.bin"/><Relationship Id="rId5" Type="http://schemas.openxmlformats.org/officeDocument/2006/relationships/oleObject" Target="../embeddings/oleObject96.bin"/><Relationship Id="rId15" Type="http://schemas.openxmlformats.org/officeDocument/2006/relationships/image" Target="../media/image97.png"/><Relationship Id="rId10" Type="http://schemas.openxmlformats.org/officeDocument/2006/relationships/image" Target="../media/image93.wmf"/><Relationship Id="rId4" Type="http://schemas.openxmlformats.org/officeDocument/2006/relationships/image" Target="../media/image90.wmf"/><Relationship Id="rId9" Type="http://schemas.openxmlformats.org/officeDocument/2006/relationships/oleObject" Target="../embeddings/oleObject98.bin"/><Relationship Id="rId14" Type="http://schemas.openxmlformats.org/officeDocument/2006/relationships/image" Target="../media/image9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02.bin"/><Relationship Id="rId5" Type="http://schemas.openxmlformats.org/officeDocument/2006/relationships/image" Target="../media/image8.wmf"/><Relationship Id="rId4" Type="http://schemas.openxmlformats.org/officeDocument/2006/relationships/oleObject" Target="../embeddings/oleObject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0.bin"/><Relationship Id="rId18" Type="http://schemas.openxmlformats.org/officeDocument/2006/relationships/image" Target="../media/image15.wmf"/><Relationship Id="rId3" Type="http://schemas.openxmlformats.org/officeDocument/2006/relationships/oleObject" Target="../embeddings/oleObject5.bin"/><Relationship Id="rId21" Type="http://schemas.openxmlformats.org/officeDocument/2006/relationships/image" Target="../media/image17.png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2.wmf"/><Relationship Id="rId1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.wmf"/><Relationship Id="rId20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5" Type="http://schemas.openxmlformats.org/officeDocument/2006/relationships/oleObject" Target="../embeddings/oleObject11.bin"/><Relationship Id="rId10" Type="http://schemas.openxmlformats.org/officeDocument/2006/relationships/image" Target="../media/image11.emf"/><Relationship Id="rId19" Type="http://schemas.openxmlformats.org/officeDocument/2006/relationships/oleObject" Target="../embeddings/oleObject13.bin"/><Relationship Id="rId4" Type="http://schemas.openxmlformats.org/officeDocument/2006/relationships/image" Target="../media/image8.wmf"/><Relationship Id="rId9" Type="http://schemas.openxmlformats.org/officeDocument/2006/relationships/oleObject" Target="../embeddings/oleObject8.bin"/><Relationship Id="rId14" Type="http://schemas.openxmlformats.org/officeDocument/2006/relationships/image" Target="../media/image1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5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104.bin"/><Relationship Id="rId5" Type="http://schemas.openxmlformats.org/officeDocument/2006/relationships/image" Target="../media/image107.emf"/><Relationship Id="rId4" Type="http://schemas.openxmlformats.org/officeDocument/2006/relationships/oleObject" Target="../embeddings/oleObject103.bin"/><Relationship Id="rId9" Type="http://schemas.openxmlformats.org/officeDocument/2006/relationships/image" Target="../media/image109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8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107.bin"/><Relationship Id="rId5" Type="http://schemas.openxmlformats.org/officeDocument/2006/relationships/image" Target="../media/image110.wmf"/><Relationship Id="rId10" Type="http://schemas.openxmlformats.org/officeDocument/2006/relationships/image" Target="../media/image117.png"/><Relationship Id="rId4" Type="http://schemas.openxmlformats.org/officeDocument/2006/relationships/oleObject" Target="../embeddings/oleObject106.bin"/><Relationship Id="rId9" Type="http://schemas.openxmlformats.org/officeDocument/2006/relationships/image" Target="../media/image11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1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10.bin"/><Relationship Id="rId11" Type="http://schemas.openxmlformats.org/officeDocument/2006/relationships/image" Target="../media/image116.wmf"/><Relationship Id="rId5" Type="http://schemas.openxmlformats.org/officeDocument/2006/relationships/image" Target="../media/image113.wmf"/><Relationship Id="rId10" Type="http://schemas.openxmlformats.org/officeDocument/2006/relationships/oleObject" Target="../embeddings/oleObject112.bin"/><Relationship Id="rId4" Type="http://schemas.openxmlformats.org/officeDocument/2006/relationships/oleObject" Target="../embeddings/oleObject109.bin"/><Relationship Id="rId9" Type="http://schemas.openxmlformats.org/officeDocument/2006/relationships/image" Target="../media/image115.w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5.bin"/><Relationship Id="rId13" Type="http://schemas.openxmlformats.org/officeDocument/2006/relationships/image" Target="../media/image121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18.wmf"/><Relationship Id="rId12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114.bin"/><Relationship Id="rId11" Type="http://schemas.openxmlformats.org/officeDocument/2006/relationships/image" Target="../media/image120.wmf"/><Relationship Id="rId5" Type="http://schemas.openxmlformats.org/officeDocument/2006/relationships/image" Target="../media/image117.wmf"/><Relationship Id="rId15" Type="http://schemas.openxmlformats.org/officeDocument/2006/relationships/image" Target="../media/image122.wmf"/><Relationship Id="rId10" Type="http://schemas.openxmlformats.org/officeDocument/2006/relationships/oleObject" Target="../embeddings/oleObject116.bin"/><Relationship Id="rId4" Type="http://schemas.openxmlformats.org/officeDocument/2006/relationships/oleObject" Target="../embeddings/oleObject113.bin"/><Relationship Id="rId9" Type="http://schemas.openxmlformats.org/officeDocument/2006/relationships/image" Target="../media/image119.wmf"/><Relationship Id="rId14" Type="http://schemas.openxmlformats.org/officeDocument/2006/relationships/oleObject" Target="../embeddings/oleObject118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2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120.bin"/><Relationship Id="rId11" Type="http://schemas.openxmlformats.org/officeDocument/2006/relationships/image" Target="../media/image126.wmf"/><Relationship Id="rId5" Type="http://schemas.openxmlformats.org/officeDocument/2006/relationships/image" Target="../media/image123.emf"/><Relationship Id="rId10" Type="http://schemas.openxmlformats.org/officeDocument/2006/relationships/oleObject" Target="../embeddings/oleObject122.bin"/><Relationship Id="rId4" Type="http://schemas.openxmlformats.org/officeDocument/2006/relationships/oleObject" Target="../embeddings/oleObject119.bin"/><Relationship Id="rId9" Type="http://schemas.openxmlformats.org/officeDocument/2006/relationships/image" Target="../media/image125.w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5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124.bin"/><Relationship Id="rId5" Type="http://schemas.openxmlformats.org/officeDocument/2006/relationships/image" Target="../media/image127.wmf"/><Relationship Id="rId4" Type="http://schemas.openxmlformats.org/officeDocument/2006/relationships/oleObject" Target="../embeddings/oleObject123.bin"/><Relationship Id="rId9" Type="http://schemas.openxmlformats.org/officeDocument/2006/relationships/image" Target="../media/image129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8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3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127.bin"/><Relationship Id="rId11" Type="http://schemas.openxmlformats.org/officeDocument/2006/relationships/image" Target="../media/image133.emf"/><Relationship Id="rId5" Type="http://schemas.openxmlformats.org/officeDocument/2006/relationships/image" Target="../media/image130.wmf"/><Relationship Id="rId10" Type="http://schemas.openxmlformats.org/officeDocument/2006/relationships/oleObject" Target="../embeddings/oleObject129.bin"/><Relationship Id="rId4" Type="http://schemas.openxmlformats.org/officeDocument/2006/relationships/oleObject" Target="../embeddings/oleObject126.bin"/><Relationship Id="rId9" Type="http://schemas.openxmlformats.org/officeDocument/2006/relationships/image" Target="../media/image132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emf"/><Relationship Id="rId13" Type="http://schemas.openxmlformats.org/officeDocument/2006/relationships/image" Target="../media/image138.emf"/><Relationship Id="rId18" Type="http://schemas.openxmlformats.org/officeDocument/2006/relationships/oleObject" Target="../embeddings/oleObject137.bin"/><Relationship Id="rId3" Type="http://schemas.openxmlformats.org/officeDocument/2006/relationships/oleObject" Target="../embeddings/oleObject130.bin"/><Relationship Id="rId21" Type="http://schemas.openxmlformats.org/officeDocument/2006/relationships/image" Target="../media/image142.emf"/><Relationship Id="rId7" Type="http://schemas.openxmlformats.org/officeDocument/2006/relationships/oleObject" Target="../embeddings/oleObject132.bin"/><Relationship Id="rId12" Type="http://schemas.openxmlformats.org/officeDocument/2006/relationships/oleObject" Target="../embeddings/oleObject134.bin"/><Relationship Id="rId17" Type="http://schemas.openxmlformats.org/officeDocument/2006/relationships/image" Target="../media/image140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36.bin"/><Relationship Id="rId20" Type="http://schemas.openxmlformats.org/officeDocument/2006/relationships/oleObject" Target="../embeddings/oleObject138.bin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5.emf"/><Relationship Id="rId11" Type="http://schemas.openxmlformats.org/officeDocument/2006/relationships/image" Target="../media/image144.png"/><Relationship Id="rId5" Type="http://schemas.openxmlformats.org/officeDocument/2006/relationships/oleObject" Target="../embeddings/oleObject131.bin"/><Relationship Id="rId15" Type="http://schemas.openxmlformats.org/officeDocument/2006/relationships/image" Target="../media/image139.emf"/><Relationship Id="rId23" Type="http://schemas.openxmlformats.org/officeDocument/2006/relationships/image" Target="../media/image143.emf"/><Relationship Id="rId10" Type="http://schemas.openxmlformats.org/officeDocument/2006/relationships/image" Target="../media/image137.emf"/><Relationship Id="rId19" Type="http://schemas.openxmlformats.org/officeDocument/2006/relationships/image" Target="../media/image141.emf"/><Relationship Id="rId4" Type="http://schemas.openxmlformats.org/officeDocument/2006/relationships/image" Target="../media/image134.emf"/><Relationship Id="rId9" Type="http://schemas.openxmlformats.org/officeDocument/2006/relationships/oleObject" Target="../embeddings/oleObject133.bin"/><Relationship Id="rId14" Type="http://schemas.openxmlformats.org/officeDocument/2006/relationships/oleObject" Target="../embeddings/oleObject135.bin"/><Relationship Id="rId22" Type="http://schemas.openxmlformats.org/officeDocument/2006/relationships/oleObject" Target="../embeddings/oleObject139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oleObject" Target="../embeddings/oleObject14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wmf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10.bin"/><Relationship Id="rId3" Type="http://schemas.openxmlformats.org/officeDocument/2006/relationships/slide" Target="slide6.xml"/><Relationship Id="rId21" Type="http://schemas.openxmlformats.org/officeDocument/2006/relationships/image" Target="../media/image14.wmf"/><Relationship Id="rId7" Type="http://schemas.openxmlformats.org/officeDocument/2006/relationships/oleObject" Target="../embeddings/oleObject16.bin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22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11.bin"/><Relationship Id="rId1" Type="http://schemas.openxmlformats.org/officeDocument/2006/relationships/vmlDrawing" Target="../drawings/vmlDrawing4.vml"/><Relationship Id="rId6" Type="http://schemas.openxmlformats.org/officeDocument/2006/relationships/slide" Target="slide9.xml"/><Relationship Id="rId11" Type="http://schemas.openxmlformats.org/officeDocument/2006/relationships/image" Target="../media/image19.emf"/><Relationship Id="rId5" Type="http://schemas.openxmlformats.org/officeDocument/2006/relationships/image" Target="../media/image17.emf"/><Relationship Id="rId15" Type="http://schemas.openxmlformats.org/officeDocument/2006/relationships/image" Target="../media/image21.emf"/><Relationship Id="rId23" Type="http://schemas.openxmlformats.org/officeDocument/2006/relationships/image" Target="../media/image15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15.bin"/><Relationship Id="rId9" Type="http://schemas.openxmlformats.org/officeDocument/2006/relationships/slide" Target="slide14.xml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30.wmf"/><Relationship Id="rId3" Type="http://schemas.openxmlformats.org/officeDocument/2006/relationships/oleObject" Target="../embeddings/oleObject21.bin"/><Relationship Id="rId21" Type="http://schemas.openxmlformats.org/officeDocument/2006/relationships/oleObject" Target="../embeddings/oleObject30.bin"/><Relationship Id="rId7" Type="http://schemas.openxmlformats.org/officeDocument/2006/relationships/oleObject" Target="../embeddings/oleObject23.bin"/><Relationship Id="rId12" Type="http://schemas.openxmlformats.org/officeDocument/2006/relationships/image" Target="../media/image27.wmf"/><Relationship Id="rId17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25.bin"/><Relationship Id="rId5" Type="http://schemas.openxmlformats.org/officeDocument/2006/relationships/oleObject" Target="../embeddings/oleObject22.bin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26.emf"/><Relationship Id="rId19" Type="http://schemas.openxmlformats.org/officeDocument/2006/relationships/oleObject" Target="../embeddings/oleObject29.bin"/><Relationship Id="rId4" Type="http://schemas.openxmlformats.org/officeDocument/2006/relationships/image" Target="../media/image23.emf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28.wmf"/><Relationship Id="rId22" Type="http://schemas.openxmlformats.org/officeDocument/2006/relationships/image" Target="../media/image32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13" Type="http://schemas.openxmlformats.org/officeDocument/2006/relationships/oleObject" Target="../embeddings/oleObject24.bin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4.w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31.wmf"/><Relationship Id="rId4" Type="http://schemas.openxmlformats.org/officeDocument/2006/relationships/image" Target="../media/image33.emf"/><Relationship Id="rId9" Type="http://schemas.openxmlformats.org/officeDocument/2006/relationships/oleObject" Target="../embeddings/oleObject29.bin"/><Relationship Id="rId14" Type="http://schemas.openxmlformats.org/officeDocument/2006/relationships/image" Target="../media/image2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0.wmf"/><Relationship Id="rId18" Type="http://schemas.openxmlformats.org/officeDocument/2006/relationships/oleObject" Target="../embeddings/oleObject43.bin"/><Relationship Id="rId3" Type="http://schemas.openxmlformats.org/officeDocument/2006/relationships/oleObject" Target="../embeddings/oleObject36.bin"/><Relationship Id="rId21" Type="http://schemas.openxmlformats.org/officeDocument/2006/relationships/image" Target="../media/image44.wmf"/><Relationship Id="rId7" Type="http://schemas.openxmlformats.org/officeDocument/2006/relationships/image" Target="../media/image38.emf"/><Relationship Id="rId12" Type="http://schemas.openxmlformats.org/officeDocument/2006/relationships/oleObject" Target="../embeddings/oleObject40.bin"/><Relationship Id="rId17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2.bin"/><Relationship Id="rId20" Type="http://schemas.openxmlformats.org/officeDocument/2006/relationships/oleObject" Target="../embeddings/oleObject44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26.emf"/><Relationship Id="rId5" Type="http://schemas.openxmlformats.org/officeDocument/2006/relationships/image" Target="../media/image45.png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39.bin"/><Relationship Id="rId19" Type="http://schemas.openxmlformats.org/officeDocument/2006/relationships/image" Target="../media/image43.wmf"/><Relationship Id="rId4" Type="http://schemas.openxmlformats.org/officeDocument/2006/relationships/image" Target="../media/image37.wmf"/><Relationship Id="rId9" Type="http://schemas.openxmlformats.org/officeDocument/2006/relationships/image" Target="../media/image39.emf"/><Relationship Id="rId14" Type="http://schemas.openxmlformats.org/officeDocument/2006/relationships/oleObject" Target="../embeddings/oleObject41.bin"/><Relationship Id="rId22" Type="http://schemas.openxmlformats.org/officeDocument/2006/relationships/image" Target="../media/image4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日期占位符 1"/>
          <p:cNvSpPr>
            <a:spLocks noGrp="1"/>
          </p:cNvSpPr>
          <p:nvPr>
            <p:ph type="dt" sz="quarter" idx="10"/>
          </p:nvPr>
        </p:nvSpPr>
        <p:spPr>
          <a:xfrm>
            <a:off x="107950" y="6438900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187188-5796-42D7-A7B5-CEF4D90F31F0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099" name="页脚占位符 2"/>
          <p:cNvSpPr>
            <a:spLocks noGrp="1"/>
          </p:cNvSpPr>
          <p:nvPr>
            <p:ph type="ftr" sz="quarter" idx="11"/>
          </p:nvPr>
        </p:nvSpPr>
        <p:spPr>
          <a:xfrm>
            <a:off x="2851150" y="6438900"/>
            <a:ext cx="28956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84950" y="6438900"/>
            <a:ext cx="1905000" cy="45720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FF25BFA-6FE1-404C-BD42-C52B457ADC06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pSp>
        <p:nvGrpSpPr>
          <p:cNvPr id="4101" name="Group 1026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970" cy="4956"/>
          </a:xfrm>
        </p:grpSpPr>
        <p:pic>
          <p:nvPicPr>
            <p:cNvPr id="4108" name="Picture 1027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09" name="Picture 1028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8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0" name="Picture 1029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6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11" name="Picture 1030" descr="beijing1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4" y="0"/>
              <a:ext cx="1506" cy="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2" name="Picture 1042" descr="未命名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77533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60" name="Text Box 1060"/>
          <p:cNvSpPr txBox="1">
            <a:spLocks noChangeArrowheads="1"/>
          </p:cNvSpPr>
          <p:nvPr/>
        </p:nvSpPr>
        <p:spPr bwMode="auto">
          <a:xfrm>
            <a:off x="1944688" y="-111125"/>
            <a:ext cx="5724525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</a:t>
            </a:r>
            <a:r>
              <a:rPr lang="en-US" altLang="zh-CN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9</a:t>
            </a: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章</a:t>
            </a:r>
          </a:p>
          <a:p>
            <a:pPr algn="ctr" eaLnBrk="1" hangingPunct="1">
              <a:defRPr/>
            </a:pPr>
            <a:r>
              <a:rPr lang="zh-CN" altLang="en-US" sz="4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二阶电路的暂态分析</a:t>
            </a:r>
          </a:p>
        </p:txBody>
      </p:sp>
      <p:sp>
        <p:nvSpPr>
          <p:cNvPr id="77862" name="Text Box 1062"/>
          <p:cNvSpPr txBox="1">
            <a:spLocks noChangeArrowheads="1"/>
          </p:cNvSpPr>
          <p:nvPr/>
        </p:nvSpPr>
        <p:spPr bwMode="auto">
          <a:xfrm>
            <a:off x="1331913" y="2381250"/>
            <a:ext cx="43402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9.2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零输入响应（自然响应）　</a:t>
            </a:r>
            <a:endParaRPr lang="en-US" altLang="zh-CN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77880" name="Text Box 1080"/>
          <p:cNvSpPr txBox="1">
            <a:spLocks noChangeArrowheads="1"/>
          </p:cNvSpPr>
          <p:nvPr/>
        </p:nvSpPr>
        <p:spPr bwMode="auto">
          <a:xfrm>
            <a:off x="1325563" y="2967038"/>
            <a:ext cx="6472237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9.3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直流电源激励下的响应</a:t>
            </a:r>
            <a:endParaRPr lang="en-US" altLang="zh-CN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9" name="Text Box 1074"/>
          <p:cNvSpPr txBox="1">
            <a:spLocks noChangeArrowheads="1"/>
          </p:cNvSpPr>
          <p:nvPr/>
        </p:nvSpPr>
        <p:spPr bwMode="auto">
          <a:xfrm>
            <a:off x="1331913" y="1844675"/>
            <a:ext cx="68834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9.1 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二阶电路</a:t>
            </a:r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438B5A65-3D13-47FD-BEEA-7A93D4038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30" y="5304850"/>
            <a:ext cx="24416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讲授学时：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594871"/>
              </p:ext>
            </p:extLst>
          </p:nvPr>
        </p:nvGraphicFramePr>
        <p:xfrm>
          <a:off x="1744136" y="381793"/>
          <a:ext cx="428307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4" name="Equation" r:id="rId3" imgW="1714320" imgH="431640" progId="Equation.DSMT4">
                  <p:embed/>
                </p:oleObj>
              </mc:Choice>
              <mc:Fallback>
                <p:oleObj name="Equation" r:id="rId3" imgW="1714320" imgH="431640" progId="Equation.DSMT4">
                  <p:embed/>
                  <p:pic>
                    <p:nvPicPr>
                      <p:cNvPr id="819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4136" y="381793"/>
                        <a:ext cx="428307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879077"/>
              </p:ext>
            </p:extLst>
          </p:nvPr>
        </p:nvGraphicFramePr>
        <p:xfrm>
          <a:off x="756444" y="1603375"/>
          <a:ext cx="69405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35" name="Equation" r:id="rId5" imgW="3403440" imgH="393480" progId="Equation.DSMT4">
                  <p:embed/>
                </p:oleObj>
              </mc:Choice>
              <mc:Fallback>
                <p:oleObj name="Equation" r:id="rId5" imgW="3403440" imgH="393480" progId="Equation.DSMT4">
                  <p:embed/>
                  <p:pic>
                    <p:nvPicPr>
                      <p:cNvPr id="18432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444" y="1603375"/>
                        <a:ext cx="694055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24" name="Text Box 4"/>
          <p:cNvSpPr txBox="1">
            <a:spLocks noChangeArrowheads="1"/>
          </p:cNvSpPr>
          <p:nvPr/>
        </p:nvSpPr>
        <p:spPr bwMode="auto">
          <a:xfrm>
            <a:off x="684213" y="2420938"/>
            <a:ext cx="30972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 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时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=U</a:t>
            </a:r>
            <a:r>
              <a: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1"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25" name="Text Box 5"/>
          <p:cNvSpPr txBox="1">
            <a:spLocks noChangeArrowheads="1"/>
          </p:cNvSpPr>
          <p:nvPr/>
        </p:nvSpPr>
        <p:spPr bwMode="auto">
          <a:xfrm>
            <a:off x="3492500" y="2420938"/>
            <a:ext cx="522450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</a:rPr>
              <a:t>=0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1"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 -θ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2-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θ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... n-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θ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619250" y="2852738"/>
            <a:ext cx="5907089" cy="3402012"/>
            <a:chOff x="1020" y="1797"/>
            <a:chExt cx="3721" cy="2143"/>
          </a:xfrm>
        </p:grpSpPr>
        <p:sp>
          <p:nvSpPr>
            <p:cNvPr id="81938" name="Freeform 7"/>
            <p:cNvSpPr>
              <a:spLocks/>
            </p:cNvSpPr>
            <p:nvPr/>
          </p:nvSpPr>
          <p:spPr bwMode="auto">
            <a:xfrm>
              <a:off x="1308" y="2195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05"/>
                <a:gd name="T55" fmla="*/ 0 h 1289"/>
                <a:gd name="T56" fmla="*/ 2405 w 2405"/>
                <a:gd name="T57" fmla="*/ 1289 h 128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939" name="Freeform 8"/>
            <p:cNvSpPr>
              <a:spLocks/>
            </p:cNvSpPr>
            <p:nvPr/>
          </p:nvSpPr>
          <p:spPr bwMode="auto">
            <a:xfrm>
              <a:off x="1299" y="2147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8"/>
                <a:gd name="T13" fmla="*/ 0 h 653"/>
                <a:gd name="T14" fmla="*/ 1958 w 1958"/>
                <a:gd name="T15" fmla="*/ 653 h 6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940" name="Freeform 9"/>
            <p:cNvSpPr>
              <a:spLocks/>
            </p:cNvSpPr>
            <p:nvPr/>
          </p:nvSpPr>
          <p:spPr bwMode="auto">
            <a:xfrm>
              <a:off x="1339" y="3189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4"/>
                <a:gd name="T16" fmla="*/ 0 h 672"/>
                <a:gd name="T17" fmla="*/ 2064 w 2064"/>
                <a:gd name="T18" fmla="*/ 672 h 6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941" name="Line 10"/>
            <p:cNvSpPr>
              <a:spLocks noChangeShapeType="1"/>
            </p:cNvSpPr>
            <p:nvPr/>
          </p:nvSpPr>
          <p:spPr bwMode="auto">
            <a:xfrm>
              <a:off x="1098" y="2951"/>
              <a:ext cx="32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2" name="Line 11"/>
            <p:cNvSpPr>
              <a:spLocks noChangeShapeType="1"/>
            </p:cNvSpPr>
            <p:nvPr/>
          </p:nvSpPr>
          <p:spPr bwMode="auto">
            <a:xfrm>
              <a:off x="1299" y="2010"/>
              <a:ext cx="0" cy="19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43" name="Text Box 12"/>
            <p:cNvSpPr txBox="1">
              <a:spLocks noChangeArrowheads="1"/>
            </p:cNvSpPr>
            <p:nvPr/>
          </p:nvSpPr>
          <p:spPr bwMode="auto">
            <a:xfrm>
              <a:off x="4289" y="2811"/>
              <a:ext cx="45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sz="3200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sz="3200" b="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r>
                <a:rPr lang="en-US" altLang="zh-CN" sz="3200" b="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endPara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44" name="Text Box 13"/>
            <p:cNvSpPr txBox="1">
              <a:spLocks noChangeArrowheads="1"/>
            </p:cNvSpPr>
            <p:nvPr/>
          </p:nvSpPr>
          <p:spPr bwMode="auto">
            <a:xfrm>
              <a:off x="1699" y="2869"/>
              <a:ext cx="4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-θ</a:t>
              </a:r>
            </a:p>
          </p:txBody>
        </p:sp>
        <p:sp>
          <p:nvSpPr>
            <p:cNvPr id="81945" name="Text Box 14"/>
            <p:cNvSpPr txBox="1">
              <a:spLocks noChangeArrowheads="1"/>
            </p:cNvSpPr>
            <p:nvPr/>
          </p:nvSpPr>
          <p:spPr bwMode="auto">
            <a:xfrm>
              <a:off x="2518" y="2869"/>
              <a:ext cx="5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- θ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1946" name="Text Box 15"/>
            <p:cNvSpPr txBox="1">
              <a:spLocks noChangeArrowheads="1"/>
            </p:cNvSpPr>
            <p:nvPr/>
          </p:nvSpPr>
          <p:spPr bwMode="auto">
            <a:xfrm>
              <a:off x="3045" y="2869"/>
              <a:ext cx="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81947" name="Text Box 16"/>
            <p:cNvSpPr txBox="1">
              <a:spLocks noChangeArrowheads="1"/>
            </p:cNvSpPr>
            <p:nvPr/>
          </p:nvSpPr>
          <p:spPr bwMode="auto">
            <a:xfrm>
              <a:off x="2184" y="2869"/>
              <a:ext cx="2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81948" name="Text Box 17"/>
            <p:cNvSpPr txBox="1">
              <a:spLocks noChangeArrowheads="1"/>
            </p:cNvSpPr>
            <p:nvPr/>
          </p:nvSpPr>
          <p:spPr bwMode="auto">
            <a:xfrm>
              <a:off x="1296" y="291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1949" name="Line 18"/>
            <p:cNvSpPr>
              <a:spLocks noChangeShapeType="1"/>
            </p:cNvSpPr>
            <p:nvPr/>
          </p:nvSpPr>
          <p:spPr bwMode="auto">
            <a:xfrm>
              <a:off x="2251" y="2951"/>
              <a:ext cx="0" cy="531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950" name="Text Box 19"/>
            <p:cNvSpPr txBox="1">
              <a:spLocks noChangeArrowheads="1"/>
            </p:cNvSpPr>
            <p:nvPr/>
          </p:nvSpPr>
          <p:spPr bwMode="auto">
            <a:xfrm>
              <a:off x="1020" y="2147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sz="240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240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951" name="Text Box 20"/>
            <p:cNvSpPr txBox="1">
              <a:spLocks noChangeArrowheads="1"/>
            </p:cNvSpPr>
            <p:nvPr/>
          </p:nvSpPr>
          <p:spPr bwMode="auto">
            <a:xfrm>
              <a:off x="1339" y="1797"/>
              <a:ext cx="361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sz="3200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sz="3200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81952" name="Line 21"/>
            <p:cNvSpPr>
              <a:spLocks noChangeShapeType="1"/>
            </p:cNvSpPr>
            <p:nvPr/>
          </p:nvSpPr>
          <p:spPr bwMode="auto">
            <a:xfrm>
              <a:off x="3159" y="2697"/>
              <a:ext cx="0" cy="254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1924" name="Object 2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47223338"/>
                </p:ext>
              </p:extLst>
            </p:nvPr>
          </p:nvGraphicFramePr>
          <p:xfrm>
            <a:off x="3124" y="2041"/>
            <a:ext cx="828" cy="5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6" name="Equation" r:id="rId7" imgW="622080" imgH="431640" progId="Equation.DSMT4">
                    <p:embed/>
                  </p:oleObj>
                </mc:Choice>
                <mc:Fallback>
                  <p:oleObj name="Equation" r:id="rId7" imgW="622080" imgH="431640" progId="Equation.DSMT4">
                    <p:embed/>
                    <p:pic>
                      <p:nvPicPr>
                        <p:cNvPr id="81924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4" y="2041"/>
                          <a:ext cx="828" cy="5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25" name="Object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91673334"/>
                </p:ext>
              </p:extLst>
            </p:nvPr>
          </p:nvGraphicFramePr>
          <p:xfrm>
            <a:off x="2950" y="3266"/>
            <a:ext cx="992" cy="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237" name="Equation" r:id="rId9" imgW="736560" imgH="431640" progId="Equation.DSMT4">
                    <p:embed/>
                  </p:oleObj>
                </mc:Choice>
                <mc:Fallback>
                  <p:oleObj name="Equation" r:id="rId9" imgW="736560" imgH="431640" progId="Equation.DSMT4">
                    <p:embed/>
                    <p:pic>
                      <p:nvPicPr>
                        <p:cNvPr id="81925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0" y="3266"/>
                          <a:ext cx="992" cy="5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86207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84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5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8" name="Group 2"/>
          <p:cNvGrpSpPr>
            <a:grpSpLocks/>
          </p:cNvGrpSpPr>
          <p:nvPr/>
        </p:nvGrpSpPr>
        <p:grpSpPr bwMode="auto">
          <a:xfrm>
            <a:off x="468314" y="1586781"/>
            <a:ext cx="5710239" cy="3354387"/>
            <a:chOff x="822" y="1957"/>
            <a:chExt cx="3597" cy="2113"/>
          </a:xfrm>
        </p:grpSpPr>
        <p:sp>
          <p:nvSpPr>
            <p:cNvPr id="82966" name="Text Box 3"/>
            <p:cNvSpPr txBox="1">
              <a:spLocks noChangeArrowheads="1"/>
            </p:cNvSpPr>
            <p:nvPr/>
          </p:nvSpPr>
          <p:spPr bwMode="auto">
            <a:xfrm>
              <a:off x="3792" y="3414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endParaRPr kumimoji="1" lang="zh-CN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967" name="Freeform 4"/>
            <p:cNvSpPr>
              <a:spLocks/>
            </p:cNvSpPr>
            <p:nvPr/>
          </p:nvSpPr>
          <p:spPr bwMode="auto">
            <a:xfrm>
              <a:off x="1198" y="2277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8"/>
                <a:gd name="T13" fmla="*/ 0 h 653"/>
                <a:gd name="T14" fmla="*/ 1958 w 1958"/>
                <a:gd name="T15" fmla="*/ 653 h 6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968" name="Freeform 5"/>
            <p:cNvSpPr>
              <a:spLocks/>
            </p:cNvSpPr>
            <p:nvPr/>
          </p:nvSpPr>
          <p:spPr bwMode="auto">
            <a:xfrm>
              <a:off x="1195" y="2323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05"/>
                <a:gd name="T55" fmla="*/ 0 h 1289"/>
                <a:gd name="T56" fmla="*/ 2405 w 2405"/>
                <a:gd name="T57" fmla="*/ 1289 h 128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969" name="Freeform 6"/>
            <p:cNvSpPr>
              <a:spLocks/>
            </p:cNvSpPr>
            <p:nvPr/>
          </p:nvSpPr>
          <p:spPr bwMode="auto">
            <a:xfrm>
              <a:off x="1238" y="3319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4"/>
                <a:gd name="T16" fmla="*/ 0 h 672"/>
                <a:gd name="T17" fmla="*/ 2064 w 2064"/>
                <a:gd name="T18" fmla="*/ 672 h 6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970" name="Line 7"/>
            <p:cNvSpPr>
              <a:spLocks noChangeShapeType="1"/>
            </p:cNvSpPr>
            <p:nvPr/>
          </p:nvSpPr>
          <p:spPr bwMode="auto">
            <a:xfrm>
              <a:off x="997" y="3081"/>
              <a:ext cx="32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1" name="Line 8"/>
            <p:cNvSpPr>
              <a:spLocks noChangeShapeType="1"/>
            </p:cNvSpPr>
            <p:nvPr/>
          </p:nvSpPr>
          <p:spPr bwMode="auto">
            <a:xfrm>
              <a:off x="1198" y="2140"/>
              <a:ext cx="0" cy="19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2" name="Text Box 9"/>
            <p:cNvSpPr txBox="1">
              <a:spLocks noChangeArrowheads="1"/>
            </p:cNvSpPr>
            <p:nvPr/>
          </p:nvSpPr>
          <p:spPr bwMode="auto">
            <a:xfrm>
              <a:off x="4009" y="3011"/>
              <a:ext cx="41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lang="zh-CN" altLang="en-US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</a:t>
              </a:r>
              <a:r>
                <a:rPr lang="en-US" altLang="zh-CN" b="0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d</a:t>
              </a:r>
              <a:r>
                <a:rPr lang="en-US" altLang="zh-CN" b="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t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73" name="Text Box 10"/>
            <p:cNvSpPr txBox="1">
              <a:spLocks noChangeArrowheads="1"/>
            </p:cNvSpPr>
            <p:nvPr/>
          </p:nvSpPr>
          <p:spPr bwMode="auto">
            <a:xfrm>
              <a:off x="1598" y="2999"/>
              <a:ext cx="48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-</a:t>
              </a:r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θ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974" name="Text Box 11"/>
            <p:cNvSpPr txBox="1">
              <a:spLocks noChangeArrowheads="1"/>
            </p:cNvSpPr>
            <p:nvPr/>
          </p:nvSpPr>
          <p:spPr bwMode="auto">
            <a:xfrm>
              <a:off x="2417" y="2999"/>
              <a:ext cx="5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2-</a:t>
              </a:r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θ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82975" name="Text Box 12"/>
            <p:cNvSpPr txBox="1">
              <a:spLocks noChangeArrowheads="1"/>
            </p:cNvSpPr>
            <p:nvPr/>
          </p:nvSpPr>
          <p:spPr bwMode="auto">
            <a:xfrm>
              <a:off x="2944" y="2999"/>
              <a:ext cx="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82976" name="Text Box 13"/>
            <p:cNvSpPr txBox="1">
              <a:spLocks noChangeArrowheads="1"/>
            </p:cNvSpPr>
            <p:nvPr/>
          </p:nvSpPr>
          <p:spPr bwMode="auto">
            <a:xfrm>
              <a:off x="2083" y="2999"/>
              <a:ext cx="2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82977" name="Text Box 14"/>
            <p:cNvSpPr txBox="1">
              <a:spLocks noChangeArrowheads="1"/>
            </p:cNvSpPr>
            <p:nvPr/>
          </p:nvSpPr>
          <p:spPr bwMode="auto">
            <a:xfrm>
              <a:off x="1195" y="304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82978" name="Line 15"/>
            <p:cNvSpPr>
              <a:spLocks noChangeShapeType="1"/>
            </p:cNvSpPr>
            <p:nvPr/>
          </p:nvSpPr>
          <p:spPr bwMode="auto">
            <a:xfrm>
              <a:off x="2150" y="3081"/>
              <a:ext cx="0" cy="531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979" name="Text Box 16"/>
            <p:cNvSpPr txBox="1">
              <a:spLocks noChangeArrowheads="1"/>
            </p:cNvSpPr>
            <p:nvPr/>
          </p:nvSpPr>
          <p:spPr bwMode="auto">
            <a:xfrm>
              <a:off x="822" y="2245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980" name="Text Box 17"/>
            <p:cNvSpPr txBox="1">
              <a:spLocks noChangeArrowheads="1"/>
            </p:cNvSpPr>
            <p:nvPr/>
          </p:nvSpPr>
          <p:spPr bwMode="auto">
            <a:xfrm>
              <a:off x="1238" y="1957"/>
              <a:ext cx="3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82981" name="Line 18"/>
            <p:cNvSpPr>
              <a:spLocks noChangeShapeType="1"/>
            </p:cNvSpPr>
            <p:nvPr/>
          </p:nvSpPr>
          <p:spPr bwMode="auto">
            <a:xfrm>
              <a:off x="3058" y="2827"/>
              <a:ext cx="0" cy="254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5363" name="Text Box 19"/>
          <p:cNvSpPr txBox="1">
            <a:spLocks noChangeArrowheads="1"/>
          </p:cNvSpPr>
          <p:nvPr/>
        </p:nvSpPr>
        <p:spPr bwMode="auto">
          <a:xfrm>
            <a:off x="1331913" y="3969494"/>
            <a:ext cx="332142" cy="46166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θ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5364" name="Freeform 20"/>
          <p:cNvSpPr>
            <a:spLocks/>
          </p:cNvSpPr>
          <p:nvPr/>
        </p:nvSpPr>
        <p:spPr bwMode="auto">
          <a:xfrm flipV="1">
            <a:off x="1086346" y="2985442"/>
            <a:ext cx="4327029" cy="861544"/>
          </a:xfrm>
          <a:custGeom>
            <a:avLst/>
            <a:gdLst>
              <a:gd name="T0" fmla="*/ 0 w 2740"/>
              <a:gd name="T1" fmla="*/ 286 h 527"/>
              <a:gd name="T2" fmla="*/ 120 w 2740"/>
              <a:gd name="T3" fmla="*/ 137 h 527"/>
              <a:gd name="T4" fmla="*/ 225 w 2740"/>
              <a:gd name="T5" fmla="*/ 51 h 527"/>
              <a:gd name="T6" fmla="*/ 345 w 2740"/>
              <a:gd name="T7" fmla="*/ 3 h 527"/>
              <a:gd name="T8" fmla="*/ 624 w 2740"/>
              <a:gd name="T9" fmla="*/ 70 h 527"/>
              <a:gd name="T10" fmla="*/ 830 w 2740"/>
              <a:gd name="T11" fmla="*/ 204 h 527"/>
              <a:gd name="T12" fmla="*/ 955 w 2740"/>
              <a:gd name="T13" fmla="*/ 310 h 527"/>
              <a:gd name="T14" fmla="*/ 998 w 2740"/>
              <a:gd name="T15" fmla="*/ 353 h 527"/>
              <a:gd name="T16" fmla="*/ 1041 w 2740"/>
              <a:gd name="T17" fmla="*/ 401 h 527"/>
              <a:gd name="T18" fmla="*/ 1157 w 2740"/>
              <a:gd name="T19" fmla="*/ 468 h 527"/>
              <a:gd name="T20" fmla="*/ 1329 w 2740"/>
              <a:gd name="T21" fmla="*/ 525 h 527"/>
              <a:gd name="T22" fmla="*/ 1508 w 2740"/>
              <a:gd name="T23" fmla="*/ 481 h 527"/>
              <a:gd name="T24" fmla="*/ 1624 w 2740"/>
              <a:gd name="T25" fmla="*/ 432 h 527"/>
              <a:gd name="T26" fmla="*/ 1842 w 2740"/>
              <a:gd name="T27" fmla="*/ 302 h 527"/>
              <a:gd name="T28" fmla="*/ 2023 w 2740"/>
              <a:gd name="T29" fmla="*/ 230 h 527"/>
              <a:gd name="T30" fmla="*/ 2202 w 2740"/>
              <a:gd name="T31" fmla="*/ 192 h 527"/>
              <a:gd name="T32" fmla="*/ 2483 w 2740"/>
              <a:gd name="T33" fmla="*/ 253 h 527"/>
              <a:gd name="T34" fmla="*/ 2612 w 2740"/>
              <a:gd name="T35" fmla="*/ 302 h 527"/>
              <a:gd name="T36" fmla="*/ 2740 w 2740"/>
              <a:gd name="T37" fmla="*/ 351 h 52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527"/>
              <a:gd name="T59" fmla="*/ 2740 w 2740"/>
              <a:gd name="T60" fmla="*/ 527 h 52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527">
                <a:moveTo>
                  <a:pt x="0" y="286"/>
                </a:moveTo>
                <a:cubicBezTo>
                  <a:pt x="20" y="261"/>
                  <a:pt x="83" y="176"/>
                  <a:pt x="120" y="137"/>
                </a:cubicBezTo>
                <a:cubicBezTo>
                  <a:pt x="157" y="98"/>
                  <a:pt x="187" y="73"/>
                  <a:pt x="225" y="51"/>
                </a:cubicBezTo>
                <a:cubicBezTo>
                  <a:pt x="263" y="29"/>
                  <a:pt x="279" y="0"/>
                  <a:pt x="345" y="3"/>
                </a:cubicBezTo>
                <a:cubicBezTo>
                  <a:pt x="411" y="6"/>
                  <a:pt x="543" y="37"/>
                  <a:pt x="624" y="70"/>
                </a:cubicBezTo>
                <a:cubicBezTo>
                  <a:pt x="705" y="103"/>
                  <a:pt x="775" y="164"/>
                  <a:pt x="830" y="204"/>
                </a:cubicBezTo>
                <a:cubicBezTo>
                  <a:pt x="885" y="244"/>
                  <a:pt x="927" y="285"/>
                  <a:pt x="955" y="310"/>
                </a:cubicBezTo>
                <a:cubicBezTo>
                  <a:pt x="983" y="335"/>
                  <a:pt x="984" y="338"/>
                  <a:pt x="998" y="353"/>
                </a:cubicBezTo>
                <a:cubicBezTo>
                  <a:pt x="1012" y="368"/>
                  <a:pt x="1015" y="382"/>
                  <a:pt x="1041" y="401"/>
                </a:cubicBezTo>
                <a:cubicBezTo>
                  <a:pt x="1067" y="420"/>
                  <a:pt x="1109" y="447"/>
                  <a:pt x="1157" y="468"/>
                </a:cubicBezTo>
                <a:cubicBezTo>
                  <a:pt x="1205" y="489"/>
                  <a:pt x="1271" y="523"/>
                  <a:pt x="1329" y="525"/>
                </a:cubicBezTo>
                <a:cubicBezTo>
                  <a:pt x="1387" y="527"/>
                  <a:pt x="1459" y="497"/>
                  <a:pt x="1508" y="481"/>
                </a:cubicBezTo>
                <a:cubicBezTo>
                  <a:pt x="1558" y="466"/>
                  <a:pt x="1569" y="461"/>
                  <a:pt x="1624" y="432"/>
                </a:cubicBezTo>
                <a:cubicBezTo>
                  <a:pt x="1680" y="402"/>
                  <a:pt x="1775" y="336"/>
                  <a:pt x="1842" y="302"/>
                </a:cubicBezTo>
                <a:cubicBezTo>
                  <a:pt x="1909" y="269"/>
                  <a:pt x="1962" y="249"/>
                  <a:pt x="2023" y="230"/>
                </a:cubicBezTo>
                <a:cubicBezTo>
                  <a:pt x="2083" y="212"/>
                  <a:pt x="2125" y="188"/>
                  <a:pt x="2202" y="192"/>
                </a:cubicBezTo>
                <a:cubicBezTo>
                  <a:pt x="2278" y="195"/>
                  <a:pt x="2415" y="234"/>
                  <a:pt x="2483" y="253"/>
                </a:cubicBezTo>
                <a:cubicBezTo>
                  <a:pt x="2552" y="271"/>
                  <a:pt x="2569" y="286"/>
                  <a:pt x="2612" y="302"/>
                </a:cubicBezTo>
                <a:cubicBezTo>
                  <a:pt x="2654" y="319"/>
                  <a:pt x="2698" y="335"/>
                  <a:pt x="2740" y="351"/>
                </a:cubicBezTo>
              </a:path>
            </a:pathLst>
          </a:custGeom>
          <a:noFill/>
          <a:ln w="28575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5365" name="Line 21"/>
          <p:cNvSpPr>
            <a:spLocks noChangeShapeType="1"/>
          </p:cNvSpPr>
          <p:nvPr/>
        </p:nvSpPr>
        <p:spPr bwMode="auto">
          <a:xfrm>
            <a:off x="1619672" y="3396605"/>
            <a:ext cx="0" cy="4540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5366" name="Text Box 22"/>
          <p:cNvSpPr txBox="1">
            <a:spLocks noChangeArrowheads="1"/>
          </p:cNvSpPr>
          <p:nvPr/>
        </p:nvSpPr>
        <p:spPr bwMode="auto">
          <a:xfrm>
            <a:off x="2458270" y="2758283"/>
            <a:ext cx="40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82946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1508310"/>
              </p:ext>
            </p:extLst>
          </p:nvPr>
        </p:nvGraphicFramePr>
        <p:xfrm>
          <a:off x="2892659" y="1665897"/>
          <a:ext cx="3356618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0" name="Equation" r:id="rId4" imgW="1892160" imgH="431640" progId="Equation.DSMT4">
                  <p:embed/>
                </p:oleObj>
              </mc:Choice>
              <mc:Fallback>
                <p:oleObj name="Equation" r:id="rId4" imgW="1892160" imgH="431640" progId="Equation.DSMT4">
                  <p:embed/>
                  <p:pic>
                    <p:nvPicPr>
                      <p:cNvPr id="82946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659" y="1665897"/>
                        <a:ext cx="3356618" cy="72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72" name="Text Box 28"/>
          <p:cNvSpPr txBox="1">
            <a:spLocks noChangeArrowheads="1"/>
          </p:cNvSpPr>
          <p:nvPr/>
        </p:nvSpPr>
        <p:spPr bwMode="auto">
          <a:xfrm>
            <a:off x="660951" y="5157192"/>
            <a:ext cx="7156126" cy="1040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kumimoji="1" lang="en-US" altLang="zh-CN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1"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=0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，，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2    ... n 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为</a:t>
            </a:r>
            <a:r>
              <a:rPr kumimoji="1"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仿宋_GB2312" pitchFamily="49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ea typeface="仿宋_GB2312" pitchFamily="49" charset="-122"/>
              </a:rPr>
              <a:t>c</a:t>
            </a:r>
            <a:r>
              <a:rPr kumimoji="1" lang="zh-CN" altLang="en-US" dirty="0">
                <a:solidFill>
                  <a:schemeClr val="tx1"/>
                </a:solidFill>
              </a:rPr>
              <a:t>极值点，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ct val="20000"/>
              </a:spcBef>
            </a:pP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第一个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极值点为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=θ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aphicFrame>
        <p:nvGraphicFramePr>
          <p:cNvPr id="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095719"/>
              </p:ext>
            </p:extLst>
          </p:nvPr>
        </p:nvGraphicFramePr>
        <p:xfrm>
          <a:off x="2892659" y="860567"/>
          <a:ext cx="2860914" cy="7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1" name="Equation" r:id="rId6" imgW="1714320" imgH="431640" progId="Equation.DSMT4">
                  <p:embed/>
                </p:oleObj>
              </mc:Choice>
              <mc:Fallback>
                <p:oleObj name="Equation" r:id="rId6" imgW="1714320" imgH="431640" progId="Equation.DSMT4">
                  <p:embed/>
                  <p:pic>
                    <p:nvPicPr>
                      <p:cNvPr id="819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2659" y="860567"/>
                        <a:ext cx="2860914" cy="72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38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5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63" grpId="0" animBg="1" autoUpdateAnimBg="0"/>
      <p:bldP spid="185364" grpId="0" animBg="1"/>
      <p:bldP spid="185366" grpId="0" autoUpdateAnimBg="0"/>
      <p:bldP spid="185372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Text Box 2" descr="绿色大理石"/>
          <p:cNvSpPr txBox="1">
            <a:spLocks noChangeArrowheads="1"/>
          </p:cNvSpPr>
          <p:nvPr/>
        </p:nvSpPr>
        <p:spPr bwMode="auto">
          <a:xfrm>
            <a:off x="4859338" y="69215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能量转换关系：</a:t>
            </a:r>
          </a:p>
        </p:txBody>
      </p:sp>
      <p:sp>
        <p:nvSpPr>
          <p:cNvPr id="186371" name="Text Box 3"/>
          <p:cNvSpPr txBox="1">
            <a:spLocks noChangeArrowheads="1"/>
          </p:cNvSpPr>
          <p:nvPr/>
        </p:nvSpPr>
        <p:spPr bwMode="auto">
          <a:xfrm>
            <a:off x="611560" y="5684838"/>
            <a:ext cx="21627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0 &lt; </a:t>
            </a:r>
            <a:r>
              <a:rPr kumimoji="1" lang="en-US" altLang="zh-CN" sz="32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θ </a:t>
            </a:r>
          </a:p>
        </p:txBody>
      </p:sp>
      <p:sp>
        <p:nvSpPr>
          <p:cNvPr id="186372" name="Text Box 4"/>
          <p:cNvSpPr txBox="1">
            <a:spLocks noChangeArrowheads="1"/>
          </p:cNvSpPr>
          <p:nvPr/>
        </p:nvSpPr>
        <p:spPr bwMode="auto">
          <a:xfrm>
            <a:off x="3347864" y="5611813"/>
            <a:ext cx="255069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θ &lt; </a:t>
            </a:r>
            <a:r>
              <a:rPr lang="en-US" altLang="zh-CN" sz="32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-</a:t>
            </a: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θ</a:t>
            </a:r>
            <a:endParaRPr kumimoji="1" lang="en-US" altLang="zh-CN" sz="32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86373" name="Text Box 5"/>
          <p:cNvSpPr txBox="1">
            <a:spLocks noChangeArrowheads="1"/>
          </p:cNvSpPr>
          <p:nvPr/>
        </p:nvSpPr>
        <p:spPr bwMode="auto">
          <a:xfrm>
            <a:off x="6156176" y="5540375"/>
            <a:ext cx="268214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-</a:t>
            </a: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θ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&lt; </a:t>
            </a:r>
            <a:r>
              <a:rPr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</a:t>
            </a:r>
            <a:r>
              <a:rPr lang="en-US" altLang="zh-CN" sz="3200" b="0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d</a:t>
            </a:r>
            <a:r>
              <a:rPr kumimoji="1" lang="en-US" altLang="zh-CN" sz="32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t</a:t>
            </a:r>
            <a:r>
              <a:rPr kumimoji="1" lang="en-US" altLang="zh-CN" sz="32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&lt;  </a:t>
            </a:r>
          </a:p>
        </p:txBody>
      </p:sp>
      <p:grpSp>
        <p:nvGrpSpPr>
          <p:cNvPr id="5" name="Group 33"/>
          <p:cNvGrpSpPr>
            <a:grpSpLocks/>
          </p:cNvGrpSpPr>
          <p:nvPr/>
        </p:nvGrpSpPr>
        <p:grpSpPr bwMode="auto">
          <a:xfrm>
            <a:off x="3276600" y="3716338"/>
            <a:ext cx="2827338" cy="2011362"/>
            <a:chOff x="567" y="2477"/>
            <a:chExt cx="1963" cy="1267"/>
          </a:xfrm>
        </p:grpSpPr>
        <p:sp>
          <p:nvSpPr>
            <p:cNvPr id="171071" name="Line 34"/>
            <p:cNvSpPr>
              <a:spLocks noChangeShapeType="1"/>
            </p:cNvSpPr>
            <p:nvPr/>
          </p:nvSpPr>
          <p:spPr bwMode="auto">
            <a:xfrm>
              <a:off x="2210" y="247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72" name="Line 35"/>
            <p:cNvSpPr>
              <a:spLocks noChangeShapeType="1"/>
            </p:cNvSpPr>
            <p:nvPr/>
          </p:nvSpPr>
          <p:spPr bwMode="auto">
            <a:xfrm>
              <a:off x="2210" y="320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73" name="Line 36"/>
            <p:cNvSpPr>
              <a:spLocks noChangeShapeType="1"/>
            </p:cNvSpPr>
            <p:nvPr/>
          </p:nvSpPr>
          <p:spPr bwMode="auto">
            <a:xfrm>
              <a:off x="748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74" name="Line 37"/>
            <p:cNvSpPr>
              <a:spLocks noChangeShapeType="1"/>
            </p:cNvSpPr>
            <p:nvPr/>
          </p:nvSpPr>
          <p:spPr bwMode="auto">
            <a:xfrm>
              <a:off x="748" y="247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75" name="Line 38"/>
            <p:cNvSpPr>
              <a:spLocks noChangeShapeType="1"/>
            </p:cNvSpPr>
            <p:nvPr/>
          </p:nvSpPr>
          <p:spPr bwMode="auto">
            <a:xfrm flipH="1">
              <a:off x="748" y="297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76" name="Rectangle 39"/>
            <p:cNvSpPr>
              <a:spLocks noChangeArrowheads="1"/>
            </p:cNvSpPr>
            <p:nvPr/>
          </p:nvSpPr>
          <p:spPr bwMode="auto">
            <a:xfrm>
              <a:off x="1338" y="3475"/>
              <a:ext cx="3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77" name="Rectangle 40"/>
            <p:cNvSpPr>
              <a:spLocks noChangeArrowheads="1"/>
            </p:cNvSpPr>
            <p:nvPr/>
          </p:nvSpPr>
          <p:spPr bwMode="auto">
            <a:xfrm>
              <a:off x="2392" y="2886"/>
              <a:ext cx="13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78" name="Rectangle 41"/>
            <p:cNvSpPr>
              <a:spLocks noChangeArrowheads="1"/>
            </p:cNvSpPr>
            <p:nvPr/>
          </p:nvSpPr>
          <p:spPr bwMode="auto">
            <a:xfrm>
              <a:off x="930" y="279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79" name="Rectangle 42"/>
            <p:cNvSpPr>
              <a:spLocks noChangeArrowheads="1"/>
            </p:cNvSpPr>
            <p:nvPr/>
          </p:nvSpPr>
          <p:spPr bwMode="auto">
            <a:xfrm>
              <a:off x="567" y="2568"/>
              <a:ext cx="13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71080" name="Rectangle 43"/>
            <p:cNvSpPr>
              <a:spLocks noChangeArrowheads="1"/>
            </p:cNvSpPr>
            <p:nvPr/>
          </p:nvSpPr>
          <p:spPr bwMode="auto">
            <a:xfrm>
              <a:off x="567" y="3022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71081" name="Line 44"/>
            <p:cNvSpPr>
              <a:spLocks noChangeShapeType="1"/>
            </p:cNvSpPr>
            <p:nvPr/>
          </p:nvSpPr>
          <p:spPr bwMode="auto">
            <a:xfrm>
              <a:off x="748" y="247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1082" name="Group 45"/>
            <p:cNvGrpSpPr>
              <a:grpSpLocks/>
            </p:cNvGrpSpPr>
            <p:nvPr/>
          </p:nvGrpSpPr>
          <p:grpSpPr bwMode="auto">
            <a:xfrm>
              <a:off x="612" y="2885"/>
              <a:ext cx="240" cy="90"/>
              <a:chOff x="4604" y="2478"/>
              <a:chExt cx="240" cy="90"/>
            </a:xfrm>
          </p:grpSpPr>
          <p:sp>
            <p:nvSpPr>
              <p:cNvPr id="171088" name="Line 4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089" name="Line 4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1083" name="Group 48"/>
            <p:cNvGrpSpPr>
              <a:grpSpLocks/>
            </p:cNvGrpSpPr>
            <p:nvPr/>
          </p:nvGrpSpPr>
          <p:grpSpPr bwMode="auto">
            <a:xfrm rot="5400000">
              <a:off x="1756" y="2704"/>
              <a:ext cx="499" cy="590"/>
              <a:chOff x="476" y="663"/>
              <a:chExt cx="771" cy="862"/>
            </a:xfrm>
          </p:grpSpPr>
          <p:sp>
            <p:nvSpPr>
              <p:cNvPr id="171085" name="AutoShape 49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86" name="AutoShape 50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87" name="AutoShape 51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1084" name="Rectangle 52"/>
            <p:cNvSpPr>
              <a:spLocks noChangeArrowheads="1"/>
            </p:cNvSpPr>
            <p:nvPr/>
          </p:nvSpPr>
          <p:spPr bwMode="auto">
            <a:xfrm>
              <a:off x="1384" y="333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53"/>
          <p:cNvGrpSpPr>
            <a:grpSpLocks/>
          </p:cNvGrpSpPr>
          <p:nvPr/>
        </p:nvGrpSpPr>
        <p:grpSpPr bwMode="auto">
          <a:xfrm>
            <a:off x="323850" y="3716338"/>
            <a:ext cx="2815916" cy="2011362"/>
            <a:chOff x="567" y="2477"/>
            <a:chExt cx="1965" cy="1267"/>
          </a:xfrm>
        </p:grpSpPr>
        <p:sp>
          <p:nvSpPr>
            <p:cNvPr id="171052" name="Line 54"/>
            <p:cNvSpPr>
              <a:spLocks noChangeShapeType="1"/>
            </p:cNvSpPr>
            <p:nvPr/>
          </p:nvSpPr>
          <p:spPr bwMode="auto">
            <a:xfrm>
              <a:off x="2210" y="247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53" name="Line 55"/>
            <p:cNvSpPr>
              <a:spLocks noChangeShapeType="1"/>
            </p:cNvSpPr>
            <p:nvPr/>
          </p:nvSpPr>
          <p:spPr bwMode="auto">
            <a:xfrm>
              <a:off x="2210" y="320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54" name="Line 56"/>
            <p:cNvSpPr>
              <a:spLocks noChangeShapeType="1"/>
            </p:cNvSpPr>
            <p:nvPr/>
          </p:nvSpPr>
          <p:spPr bwMode="auto">
            <a:xfrm>
              <a:off x="748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55" name="Line 57"/>
            <p:cNvSpPr>
              <a:spLocks noChangeShapeType="1"/>
            </p:cNvSpPr>
            <p:nvPr/>
          </p:nvSpPr>
          <p:spPr bwMode="auto">
            <a:xfrm>
              <a:off x="748" y="247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56" name="Line 58"/>
            <p:cNvSpPr>
              <a:spLocks noChangeShapeType="1"/>
            </p:cNvSpPr>
            <p:nvPr/>
          </p:nvSpPr>
          <p:spPr bwMode="auto">
            <a:xfrm flipH="1">
              <a:off x="748" y="297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57" name="Rectangle 59"/>
            <p:cNvSpPr>
              <a:spLocks noChangeArrowheads="1"/>
            </p:cNvSpPr>
            <p:nvPr/>
          </p:nvSpPr>
          <p:spPr bwMode="auto">
            <a:xfrm>
              <a:off x="1338" y="3475"/>
              <a:ext cx="3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58" name="Rectangle 60"/>
            <p:cNvSpPr>
              <a:spLocks noChangeArrowheads="1"/>
            </p:cNvSpPr>
            <p:nvPr/>
          </p:nvSpPr>
          <p:spPr bwMode="auto">
            <a:xfrm>
              <a:off x="2392" y="2886"/>
              <a:ext cx="14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59" name="Rectangle 61"/>
            <p:cNvSpPr>
              <a:spLocks noChangeArrowheads="1"/>
            </p:cNvSpPr>
            <p:nvPr/>
          </p:nvSpPr>
          <p:spPr bwMode="auto">
            <a:xfrm>
              <a:off x="930" y="279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60" name="Rectangle 62"/>
            <p:cNvSpPr>
              <a:spLocks noChangeArrowheads="1"/>
            </p:cNvSpPr>
            <p:nvPr/>
          </p:nvSpPr>
          <p:spPr bwMode="auto">
            <a:xfrm>
              <a:off x="567" y="2568"/>
              <a:ext cx="1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71061" name="Rectangle 63"/>
            <p:cNvSpPr>
              <a:spLocks noChangeArrowheads="1"/>
            </p:cNvSpPr>
            <p:nvPr/>
          </p:nvSpPr>
          <p:spPr bwMode="auto">
            <a:xfrm>
              <a:off x="567" y="3022"/>
              <a:ext cx="12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71062" name="Line 64"/>
            <p:cNvSpPr>
              <a:spLocks noChangeShapeType="1"/>
            </p:cNvSpPr>
            <p:nvPr/>
          </p:nvSpPr>
          <p:spPr bwMode="auto">
            <a:xfrm>
              <a:off x="748" y="247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1063" name="Group 65"/>
            <p:cNvGrpSpPr>
              <a:grpSpLocks/>
            </p:cNvGrpSpPr>
            <p:nvPr/>
          </p:nvGrpSpPr>
          <p:grpSpPr bwMode="auto">
            <a:xfrm>
              <a:off x="612" y="2885"/>
              <a:ext cx="240" cy="90"/>
              <a:chOff x="4604" y="2478"/>
              <a:chExt cx="240" cy="90"/>
            </a:xfrm>
          </p:grpSpPr>
          <p:sp>
            <p:nvSpPr>
              <p:cNvPr id="171069" name="Line 66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070" name="Line 67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1064" name="Group 68"/>
            <p:cNvGrpSpPr>
              <a:grpSpLocks/>
            </p:cNvGrpSpPr>
            <p:nvPr/>
          </p:nvGrpSpPr>
          <p:grpSpPr bwMode="auto">
            <a:xfrm rot="5400000">
              <a:off x="1756" y="2704"/>
              <a:ext cx="499" cy="590"/>
              <a:chOff x="476" y="663"/>
              <a:chExt cx="771" cy="862"/>
            </a:xfrm>
          </p:grpSpPr>
          <p:sp>
            <p:nvSpPr>
              <p:cNvPr id="171066" name="AutoShape 69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67" name="AutoShape 70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68" name="AutoShape 71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1065" name="Rectangle 72"/>
            <p:cNvSpPr>
              <a:spLocks noChangeArrowheads="1"/>
            </p:cNvSpPr>
            <p:nvPr/>
          </p:nvSpPr>
          <p:spPr bwMode="auto">
            <a:xfrm>
              <a:off x="1384" y="333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6441" name="AutoShape 73"/>
          <p:cNvSpPr>
            <a:spLocks noChangeArrowheads="1"/>
          </p:cNvSpPr>
          <p:nvPr/>
        </p:nvSpPr>
        <p:spPr bwMode="auto">
          <a:xfrm rot="10800000">
            <a:off x="4643438" y="4221163"/>
            <a:ext cx="720725" cy="503237"/>
          </a:xfrm>
          <a:custGeom>
            <a:avLst/>
            <a:gdLst>
              <a:gd name="T0" fmla="*/ 543714 w 21600"/>
              <a:gd name="T1" fmla="*/ 0 h 21600"/>
              <a:gd name="T2" fmla="*/ 366702 w 21600"/>
              <a:gd name="T3" fmla="*/ 149224 h 21600"/>
              <a:gd name="T4" fmla="*/ 0 w 21600"/>
              <a:gd name="T5" fmla="*/ 474837 h 21600"/>
              <a:gd name="T6" fmla="*/ 288123 w 21600"/>
              <a:gd name="T7" fmla="*/ 503237 h 21600"/>
              <a:gd name="T8" fmla="*/ 576246 w 21600"/>
              <a:gd name="T9" fmla="*/ 344950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9161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6442" name="AutoShape 74"/>
          <p:cNvSpPr>
            <a:spLocks noChangeArrowheads="1"/>
          </p:cNvSpPr>
          <p:nvPr/>
        </p:nvSpPr>
        <p:spPr bwMode="auto">
          <a:xfrm flipV="1">
            <a:off x="3924300" y="4221163"/>
            <a:ext cx="720725" cy="503237"/>
          </a:xfrm>
          <a:custGeom>
            <a:avLst/>
            <a:gdLst>
              <a:gd name="T0" fmla="*/ 543714 w 21600"/>
              <a:gd name="T1" fmla="*/ 0 h 21600"/>
              <a:gd name="T2" fmla="*/ 366702 w 21600"/>
              <a:gd name="T3" fmla="*/ 149224 h 21600"/>
              <a:gd name="T4" fmla="*/ 0 w 21600"/>
              <a:gd name="T5" fmla="*/ 474837 h 21600"/>
              <a:gd name="T6" fmla="*/ 288123 w 21600"/>
              <a:gd name="T7" fmla="*/ 503237 h 21600"/>
              <a:gd name="T8" fmla="*/ 576246 w 21600"/>
              <a:gd name="T9" fmla="*/ 344950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9161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6443" name="AutoShape 75"/>
          <p:cNvSpPr>
            <a:spLocks noChangeArrowheads="1"/>
          </p:cNvSpPr>
          <p:nvPr/>
        </p:nvSpPr>
        <p:spPr bwMode="auto">
          <a:xfrm flipV="1">
            <a:off x="1258888" y="4437063"/>
            <a:ext cx="720725" cy="503237"/>
          </a:xfrm>
          <a:custGeom>
            <a:avLst/>
            <a:gdLst>
              <a:gd name="T0" fmla="*/ 541344 w 21600"/>
              <a:gd name="T1" fmla="*/ 0 h 21600"/>
              <a:gd name="T2" fmla="*/ 361931 w 21600"/>
              <a:gd name="T3" fmla="*/ 149224 h 21600"/>
              <a:gd name="T4" fmla="*/ 0 w 21600"/>
              <a:gd name="T5" fmla="*/ 472763 h 21600"/>
              <a:gd name="T6" fmla="*/ 288123 w 21600"/>
              <a:gd name="T7" fmla="*/ 503237 h 21600"/>
              <a:gd name="T8" fmla="*/ 576246 w 21600"/>
              <a:gd name="T9" fmla="*/ 344950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982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6444" name="AutoShape 76"/>
          <p:cNvSpPr>
            <a:spLocks noChangeArrowheads="1"/>
          </p:cNvSpPr>
          <p:nvPr/>
        </p:nvSpPr>
        <p:spPr bwMode="auto">
          <a:xfrm>
            <a:off x="1258888" y="4221163"/>
            <a:ext cx="1150937" cy="141287"/>
          </a:xfrm>
          <a:prstGeom prst="rightArrow">
            <a:avLst>
              <a:gd name="adj1" fmla="val 50000"/>
              <a:gd name="adj2" fmla="val 203652"/>
            </a:avLst>
          </a:pr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1" name="Group 77"/>
          <p:cNvGrpSpPr>
            <a:grpSpLocks/>
          </p:cNvGrpSpPr>
          <p:nvPr/>
        </p:nvGrpSpPr>
        <p:grpSpPr bwMode="auto">
          <a:xfrm>
            <a:off x="6227763" y="3644900"/>
            <a:ext cx="2792412" cy="2011363"/>
            <a:chOff x="567" y="2477"/>
            <a:chExt cx="1965" cy="1267"/>
          </a:xfrm>
        </p:grpSpPr>
        <p:sp>
          <p:nvSpPr>
            <p:cNvPr id="171033" name="Line 78"/>
            <p:cNvSpPr>
              <a:spLocks noChangeShapeType="1"/>
            </p:cNvSpPr>
            <p:nvPr/>
          </p:nvSpPr>
          <p:spPr bwMode="auto">
            <a:xfrm>
              <a:off x="2210" y="247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34" name="Line 79"/>
            <p:cNvSpPr>
              <a:spLocks noChangeShapeType="1"/>
            </p:cNvSpPr>
            <p:nvPr/>
          </p:nvSpPr>
          <p:spPr bwMode="auto">
            <a:xfrm>
              <a:off x="2210" y="320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35" name="Line 80"/>
            <p:cNvSpPr>
              <a:spLocks noChangeShapeType="1"/>
            </p:cNvSpPr>
            <p:nvPr/>
          </p:nvSpPr>
          <p:spPr bwMode="auto">
            <a:xfrm>
              <a:off x="748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36" name="Line 81"/>
            <p:cNvSpPr>
              <a:spLocks noChangeShapeType="1"/>
            </p:cNvSpPr>
            <p:nvPr/>
          </p:nvSpPr>
          <p:spPr bwMode="auto">
            <a:xfrm>
              <a:off x="748" y="247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37" name="Line 82"/>
            <p:cNvSpPr>
              <a:spLocks noChangeShapeType="1"/>
            </p:cNvSpPr>
            <p:nvPr/>
          </p:nvSpPr>
          <p:spPr bwMode="auto">
            <a:xfrm flipH="1">
              <a:off x="748" y="297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038" name="Rectangle 83"/>
            <p:cNvSpPr>
              <a:spLocks noChangeArrowheads="1"/>
            </p:cNvSpPr>
            <p:nvPr/>
          </p:nvSpPr>
          <p:spPr bwMode="auto">
            <a:xfrm>
              <a:off x="1338" y="3475"/>
              <a:ext cx="3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39" name="Rectangle 84"/>
            <p:cNvSpPr>
              <a:spLocks noChangeArrowheads="1"/>
            </p:cNvSpPr>
            <p:nvPr/>
          </p:nvSpPr>
          <p:spPr bwMode="auto">
            <a:xfrm>
              <a:off x="2392" y="2886"/>
              <a:ext cx="14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40" name="Rectangle 85"/>
            <p:cNvSpPr>
              <a:spLocks noChangeArrowheads="1"/>
            </p:cNvSpPr>
            <p:nvPr/>
          </p:nvSpPr>
          <p:spPr bwMode="auto">
            <a:xfrm>
              <a:off x="930" y="279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1041" name="Rectangle 86"/>
            <p:cNvSpPr>
              <a:spLocks noChangeArrowheads="1"/>
            </p:cNvSpPr>
            <p:nvPr/>
          </p:nvSpPr>
          <p:spPr bwMode="auto">
            <a:xfrm>
              <a:off x="567" y="2568"/>
              <a:ext cx="14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71042" name="Rectangle 87"/>
            <p:cNvSpPr>
              <a:spLocks noChangeArrowheads="1"/>
            </p:cNvSpPr>
            <p:nvPr/>
          </p:nvSpPr>
          <p:spPr bwMode="auto">
            <a:xfrm>
              <a:off x="567" y="3022"/>
              <a:ext cx="1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71043" name="Line 88"/>
            <p:cNvSpPr>
              <a:spLocks noChangeShapeType="1"/>
            </p:cNvSpPr>
            <p:nvPr/>
          </p:nvSpPr>
          <p:spPr bwMode="auto">
            <a:xfrm>
              <a:off x="748" y="247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1044" name="Group 89"/>
            <p:cNvGrpSpPr>
              <a:grpSpLocks/>
            </p:cNvGrpSpPr>
            <p:nvPr/>
          </p:nvGrpSpPr>
          <p:grpSpPr bwMode="auto">
            <a:xfrm>
              <a:off x="612" y="2885"/>
              <a:ext cx="240" cy="90"/>
              <a:chOff x="4604" y="2478"/>
              <a:chExt cx="240" cy="90"/>
            </a:xfrm>
          </p:grpSpPr>
          <p:sp>
            <p:nvSpPr>
              <p:cNvPr id="171050" name="Line 90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1051" name="Line 91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1045" name="Group 92"/>
            <p:cNvGrpSpPr>
              <a:grpSpLocks/>
            </p:cNvGrpSpPr>
            <p:nvPr/>
          </p:nvGrpSpPr>
          <p:grpSpPr bwMode="auto">
            <a:xfrm rot="5400000">
              <a:off x="1756" y="2704"/>
              <a:ext cx="499" cy="590"/>
              <a:chOff x="476" y="663"/>
              <a:chExt cx="771" cy="862"/>
            </a:xfrm>
          </p:grpSpPr>
          <p:sp>
            <p:nvSpPr>
              <p:cNvPr id="171047" name="AutoShape 93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48" name="AutoShape 94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1049" name="AutoShape 95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1046" name="Rectangle 96"/>
            <p:cNvSpPr>
              <a:spLocks noChangeArrowheads="1"/>
            </p:cNvSpPr>
            <p:nvPr/>
          </p:nvSpPr>
          <p:spPr bwMode="auto">
            <a:xfrm>
              <a:off x="1384" y="333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6465" name="AutoShape 97"/>
          <p:cNvSpPr>
            <a:spLocks noChangeArrowheads="1"/>
          </p:cNvSpPr>
          <p:nvPr/>
        </p:nvSpPr>
        <p:spPr bwMode="auto">
          <a:xfrm flipH="1">
            <a:off x="7164388" y="4076700"/>
            <a:ext cx="1079500" cy="144463"/>
          </a:xfrm>
          <a:prstGeom prst="rightArrow">
            <a:avLst>
              <a:gd name="adj1" fmla="val 50000"/>
              <a:gd name="adj2" fmla="val 186813"/>
            </a:avLst>
          </a:pr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6466" name="AutoShape 98"/>
          <p:cNvSpPr>
            <a:spLocks noChangeArrowheads="1"/>
          </p:cNvSpPr>
          <p:nvPr/>
        </p:nvSpPr>
        <p:spPr bwMode="auto">
          <a:xfrm flipH="1" flipV="1">
            <a:off x="7380288" y="4292600"/>
            <a:ext cx="792162" cy="503238"/>
          </a:xfrm>
          <a:custGeom>
            <a:avLst/>
            <a:gdLst>
              <a:gd name="T0" fmla="*/ 595002 w 21600"/>
              <a:gd name="T1" fmla="*/ 0 h 21600"/>
              <a:gd name="T2" fmla="*/ 397805 w 21600"/>
              <a:gd name="T3" fmla="*/ 149224 h 21600"/>
              <a:gd name="T4" fmla="*/ 0 w 21600"/>
              <a:gd name="T5" fmla="*/ 472764 h 21600"/>
              <a:gd name="T6" fmla="*/ 316681 w 21600"/>
              <a:gd name="T7" fmla="*/ 503238 h 21600"/>
              <a:gd name="T8" fmla="*/ 633363 w 21600"/>
              <a:gd name="T9" fmla="*/ 344951 h 21600"/>
              <a:gd name="T10" fmla="*/ 792162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982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02" name="Group 2"/>
          <p:cNvGrpSpPr>
            <a:grpSpLocks/>
          </p:cNvGrpSpPr>
          <p:nvPr/>
        </p:nvGrpSpPr>
        <p:grpSpPr bwMode="auto">
          <a:xfrm>
            <a:off x="549334" y="47625"/>
            <a:ext cx="5372100" cy="3354387"/>
            <a:chOff x="919" y="1957"/>
            <a:chExt cx="3384" cy="2113"/>
          </a:xfrm>
        </p:grpSpPr>
        <p:sp>
          <p:nvSpPr>
            <p:cNvPr id="103" name="Text Box 3"/>
            <p:cNvSpPr txBox="1">
              <a:spLocks noChangeArrowheads="1"/>
            </p:cNvSpPr>
            <p:nvPr/>
          </p:nvSpPr>
          <p:spPr bwMode="auto">
            <a:xfrm>
              <a:off x="3792" y="3414"/>
              <a:ext cx="116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endParaRPr kumimoji="1" lang="zh-CN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04" name="Freeform 4"/>
            <p:cNvSpPr>
              <a:spLocks/>
            </p:cNvSpPr>
            <p:nvPr/>
          </p:nvSpPr>
          <p:spPr bwMode="auto">
            <a:xfrm>
              <a:off x="1198" y="2277"/>
              <a:ext cx="2727" cy="641"/>
            </a:xfrm>
            <a:custGeom>
              <a:avLst/>
              <a:gdLst>
                <a:gd name="T0" fmla="*/ 0 w 1958"/>
                <a:gd name="T1" fmla="*/ 0 h 653"/>
                <a:gd name="T2" fmla="*/ 384 w 1958"/>
                <a:gd name="T3" fmla="*/ 240 h 653"/>
                <a:gd name="T4" fmla="*/ 1200 w 1958"/>
                <a:gd name="T5" fmla="*/ 528 h 653"/>
                <a:gd name="T6" fmla="*/ 1958 w 1958"/>
                <a:gd name="T7" fmla="*/ 653 h 65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8"/>
                <a:gd name="T13" fmla="*/ 0 h 653"/>
                <a:gd name="T14" fmla="*/ 1958 w 1958"/>
                <a:gd name="T15" fmla="*/ 653 h 65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8" h="653">
                  <a:moveTo>
                    <a:pt x="0" y="0"/>
                  </a:moveTo>
                  <a:cubicBezTo>
                    <a:pt x="92" y="76"/>
                    <a:pt x="184" y="152"/>
                    <a:pt x="384" y="240"/>
                  </a:cubicBezTo>
                  <a:cubicBezTo>
                    <a:pt x="584" y="328"/>
                    <a:pt x="938" y="459"/>
                    <a:pt x="1200" y="528"/>
                  </a:cubicBezTo>
                  <a:cubicBezTo>
                    <a:pt x="1462" y="597"/>
                    <a:pt x="1800" y="627"/>
                    <a:pt x="1958" y="653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>
              <a:off x="1195" y="2323"/>
              <a:ext cx="2405" cy="1289"/>
            </a:xfrm>
            <a:custGeom>
              <a:avLst/>
              <a:gdLst>
                <a:gd name="T0" fmla="*/ 5 w 2405"/>
                <a:gd name="T1" fmla="*/ 0 h 1289"/>
                <a:gd name="T2" fmla="*/ 5 w 2405"/>
                <a:gd name="T3" fmla="*/ 5 h 1289"/>
                <a:gd name="T4" fmla="*/ 15 w 2405"/>
                <a:gd name="T5" fmla="*/ 5 h 1289"/>
                <a:gd name="T6" fmla="*/ 96 w 2405"/>
                <a:gd name="T7" fmla="*/ 24 h 1289"/>
                <a:gd name="T8" fmla="*/ 202 w 2405"/>
                <a:gd name="T9" fmla="*/ 144 h 1289"/>
                <a:gd name="T10" fmla="*/ 399 w 2405"/>
                <a:gd name="T11" fmla="*/ 516 h 1289"/>
                <a:gd name="T12" fmla="*/ 547 w 2405"/>
                <a:gd name="T13" fmla="*/ 877 h 1289"/>
                <a:gd name="T14" fmla="*/ 600 w 2405"/>
                <a:gd name="T15" fmla="*/ 985 h 1289"/>
                <a:gd name="T16" fmla="*/ 734 w 2405"/>
                <a:gd name="T17" fmla="*/ 1174 h 1289"/>
                <a:gd name="T18" fmla="*/ 936 w 2405"/>
                <a:gd name="T19" fmla="*/ 1287 h 1289"/>
                <a:gd name="T20" fmla="*/ 1121 w 2405"/>
                <a:gd name="T21" fmla="*/ 1189 h 1289"/>
                <a:gd name="T22" fmla="*/ 1242 w 2405"/>
                <a:gd name="T23" fmla="*/ 1068 h 1289"/>
                <a:gd name="T24" fmla="*/ 1469 w 2405"/>
                <a:gd name="T25" fmla="*/ 755 h 1289"/>
                <a:gd name="T26" fmla="*/ 1657 w 2405"/>
                <a:gd name="T27" fmla="*/ 581 h 1289"/>
                <a:gd name="T28" fmla="*/ 1853 w 2405"/>
                <a:gd name="T29" fmla="*/ 504 h 1289"/>
                <a:gd name="T30" fmla="*/ 2138 w 2405"/>
                <a:gd name="T31" fmla="*/ 635 h 1289"/>
                <a:gd name="T32" fmla="*/ 2271 w 2405"/>
                <a:gd name="T33" fmla="*/ 755 h 1289"/>
                <a:gd name="T34" fmla="*/ 2405 w 2405"/>
                <a:gd name="T35" fmla="*/ 875 h 128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405"/>
                <a:gd name="T55" fmla="*/ 0 h 1289"/>
                <a:gd name="T56" fmla="*/ 2405 w 2405"/>
                <a:gd name="T57" fmla="*/ 1289 h 128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405" h="1289">
                  <a:moveTo>
                    <a:pt x="5" y="0"/>
                  </a:moveTo>
                  <a:cubicBezTo>
                    <a:pt x="5" y="1"/>
                    <a:pt x="3" y="4"/>
                    <a:pt x="5" y="5"/>
                  </a:cubicBezTo>
                  <a:cubicBezTo>
                    <a:pt x="7" y="6"/>
                    <a:pt x="0" y="2"/>
                    <a:pt x="15" y="5"/>
                  </a:cubicBezTo>
                  <a:cubicBezTo>
                    <a:pt x="30" y="8"/>
                    <a:pt x="65" y="1"/>
                    <a:pt x="96" y="24"/>
                  </a:cubicBezTo>
                  <a:cubicBezTo>
                    <a:pt x="127" y="47"/>
                    <a:pt x="152" y="62"/>
                    <a:pt x="202" y="144"/>
                  </a:cubicBezTo>
                  <a:cubicBezTo>
                    <a:pt x="252" y="226"/>
                    <a:pt x="342" y="394"/>
                    <a:pt x="399" y="516"/>
                  </a:cubicBezTo>
                  <a:cubicBezTo>
                    <a:pt x="456" y="638"/>
                    <a:pt x="513" y="799"/>
                    <a:pt x="547" y="877"/>
                  </a:cubicBezTo>
                  <a:cubicBezTo>
                    <a:pt x="580" y="956"/>
                    <a:pt x="569" y="935"/>
                    <a:pt x="600" y="985"/>
                  </a:cubicBezTo>
                  <a:cubicBezTo>
                    <a:pt x="630" y="1035"/>
                    <a:pt x="678" y="1124"/>
                    <a:pt x="734" y="1174"/>
                  </a:cubicBezTo>
                  <a:cubicBezTo>
                    <a:pt x="790" y="1224"/>
                    <a:pt x="872" y="1285"/>
                    <a:pt x="936" y="1287"/>
                  </a:cubicBezTo>
                  <a:cubicBezTo>
                    <a:pt x="1000" y="1289"/>
                    <a:pt x="1070" y="1225"/>
                    <a:pt x="1121" y="1189"/>
                  </a:cubicBezTo>
                  <a:cubicBezTo>
                    <a:pt x="1172" y="1153"/>
                    <a:pt x="1183" y="1141"/>
                    <a:pt x="1242" y="1068"/>
                  </a:cubicBezTo>
                  <a:cubicBezTo>
                    <a:pt x="1300" y="996"/>
                    <a:pt x="1399" y="836"/>
                    <a:pt x="1469" y="755"/>
                  </a:cubicBezTo>
                  <a:cubicBezTo>
                    <a:pt x="1539" y="675"/>
                    <a:pt x="1593" y="623"/>
                    <a:pt x="1657" y="581"/>
                  </a:cubicBezTo>
                  <a:cubicBezTo>
                    <a:pt x="1721" y="539"/>
                    <a:pt x="1773" y="495"/>
                    <a:pt x="1853" y="504"/>
                  </a:cubicBezTo>
                  <a:cubicBezTo>
                    <a:pt x="1933" y="513"/>
                    <a:pt x="2068" y="593"/>
                    <a:pt x="2138" y="635"/>
                  </a:cubicBezTo>
                  <a:cubicBezTo>
                    <a:pt x="2208" y="677"/>
                    <a:pt x="2227" y="716"/>
                    <a:pt x="2271" y="755"/>
                  </a:cubicBezTo>
                  <a:cubicBezTo>
                    <a:pt x="2316" y="795"/>
                    <a:pt x="2360" y="835"/>
                    <a:pt x="2405" y="875"/>
                  </a:cubicBezTo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Freeform 6"/>
            <p:cNvSpPr>
              <a:spLocks/>
            </p:cNvSpPr>
            <p:nvPr/>
          </p:nvSpPr>
          <p:spPr bwMode="auto">
            <a:xfrm>
              <a:off x="1238" y="3319"/>
              <a:ext cx="2875" cy="659"/>
            </a:xfrm>
            <a:custGeom>
              <a:avLst/>
              <a:gdLst>
                <a:gd name="T0" fmla="*/ 0 w 2064"/>
                <a:gd name="T1" fmla="*/ 672 h 672"/>
                <a:gd name="T2" fmla="*/ 432 w 2064"/>
                <a:gd name="T3" fmla="*/ 384 h 672"/>
                <a:gd name="T4" fmla="*/ 960 w 2064"/>
                <a:gd name="T5" fmla="*/ 192 h 672"/>
                <a:gd name="T6" fmla="*/ 1584 w 2064"/>
                <a:gd name="T7" fmla="*/ 48 h 672"/>
                <a:gd name="T8" fmla="*/ 2064 w 2064"/>
                <a:gd name="T9" fmla="*/ 0 h 6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64"/>
                <a:gd name="T16" fmla="*/ 0 h 672"/>
                <a:gd name="T17" fmla="*/ 2064 w 2064"/>
                <a:gd name="T18" fmla="*/ 672 h 6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64" h="672">
                  <a:moveTo>
                    <a:pt x="0" y="672"/>
                  </a:moveTo>
                  <a:cubicBezTo>
                    <a:pt x="136" y="568"/>
                    <a:pt x="272" y="464"/>
                    <a:pt x="432" y="384"/>
                  </a:cubicBezTo>
                  <a:cubicBezTo>
                    <a:pt x="592" y="304"/>
                    <a:pt x="768" y="248"/>
                    <a:pt x="960" y="192"/>
                  </a:cubicBezTo>
                  <a:cubicBezTo>
                    <a:pt x="1152" y="136"/>
                    <a:pt x="1400" y="80"/>
                    <a:pt x="1584" y="48"/>
                  </a:cubicBezTo>
                  <a:cubicBezTo>
                    <a:pt x="1768" y="16"/>
                    <a:pt x="1916" y="8"/>
                    <a:pt x="2064" y="0"/>
                  </a:cubicBezTo>
                </a:path>
              </a:pathLst>
            </a:custGeom>
            <a:noFill/>
            <a:ln w="28575" cap="rnd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7" name="Line 7"/>
            <p:cNvSpPr>
              <a:spLocks noChangeShapeType="1"/>
            </p:cNvSpPr>
            <p:nvPr/>
          </p:nvSpPr>
          <p:spPr bwMode="auto">
            <a:xfrm>
              <a:off x="997" y="3081"/>
              <a:ext cx="327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8" name="Line 8"/>
            <p:cNvSpPr>
              <a:spLocks noChangeShapeType="1"/>
            </p:cNvSpPr>
            <p:nvPr/>
          </p:nvSpPr>
          <p:spPr bwMode="auto">
            <a:xfrm>
              <a:off x="1198" y="2140"/>
              <a:ext cx="0" cy="193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9" name="Text Box 9"/>
            <p:cNvSpPr txBox="1">
              <a:spLocks noChangeArrowheads="1"/>
            </p:cNvSpPr>
            <p:nvPr/>
          </p:nvSpPr>
          <p:spPr bwMode="auto">
            <a:xfrm>
              <a:off x="4125" y="3012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algn="ctr"/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t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0" name="Text Box 10"/>
            <p:cNvSpPr txBox="1">
              <a:spLocks noChangeArrowheads="1"/>
            </p:cNvSpPr>
            <p:nvPr/>
          </p:nvSpPr>
          <p:spPr bwMode="auto">
            <a:xfrm>
              <a:off x="1598" y="2999"/>
              <a:ext cx="4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-θ</a:t>
              </a:r>
            </a:p>
          </p:txBody>
        </p:sp>
        <p:sp>
          <p:nvSpPr>
            <p:cNvPr id="111" name="Text Box 11"/>
            <p:cNvSpPr txBox="1">
              <a:spLocks noChangeArrowheads="1"/>
            </p:cNvSpPr>
            <p:nvPr/>
          </p:nvSpPr>
          <p:spPr bwMode="auto">
            <a:xfrm>
              <a:off x="2417" y="2999"/>
              <a:ext cx="59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2-</a:t>
              </a:r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 θ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endParaRPr>
            </a:p>
          </p:txBody>
        </p:sp>
        <p:sp>
          <p:nvSpPr>
            <p:cNvPr id="112" name="Text Box 12"/>
            <p:cNvSpPr txBox="1">
              <a:spLocks noChangeArrowheads="1"/>
            </p:cNvSpPr>
            <p:nvPr/>
          </p:nvSpPr>
          <p:spPr bwMode="auto">
            <a:xfrm>
              <a:off x="2944" y="2999"/>
              <a:ext cx="35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2</a:t>
              </a:r>
            </a:p>
          </p:txBody>
        </p:sp>
        <p:sp>
          <p:nvSpPr>
            <p:cNvPr id="113" name="Text Box 13"/>
            <p:cNvSpPr txBox="1">
              <a:spLocks noChangeArrowheads="1"/>
            </p:cNvSpPr>
            <p:nvPr/>
          </p:nvSpPr>
          <p:spPr bwMode="auto">
            <a:xfrm>
              <a:off x="2083" y="2999"/>
              <a:ext cx="2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</a:t>
              </a:r>
            </a:p>
          </p:txBody>
        </p:sp>
        <p:sp>
          <p:nvSpPr>
            <p:cNvPr id="114" name="Text Box 14"/>
            <p:cNvSpPr txBox="1">
              <a:spLocks noChangeArrowheads="1"/>
            </p:cNvSpPr>
            <p:nvPr/>
          </p:nvSpPr>
          <p:spPr bwMode="auto">
            <a:xfrm>
              <a:off x="1195" y="3049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15" name="Line 15"/>
            <p:cNvSpPr>
              <a:spLocks noChangeShapeType="1"/>
            </p:cNvSpPr>
            <p:nvPr/>
          </p:nvSpPr>
          <p:spPr bwMode="auto">
            <a:xfrm>
              <a:off x="2150" y="3081"/>
              <a:ext cx="0" cy="531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" name="Text Box 16"/>
            <p:cNvSpPr txBox="1">
              <a:spLocks noChangeArrowheads="1"/>
            </p:cNvSpPr>
            <p:nvPr/>
          </p:nvSpPr>
          <p:spPr bwMode="auto">
            <a:xfrm>
              <a:off x="919" y="2245"/>
              <a:ext cx="35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7" name="Text Box 17"/>
            <p:cNvSpPr txBox="1">
              <a:spLocks noChangeArrowheads="1"/>
            </p:cNvSpPr>
            <p:nvPr/>
          </p:nvSpPr>
          <p:spPr bwMode="auto">
            <a:xfrm>
              <a:off x="1238" y="1957"/>
              <a:ext cx="32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1" lang="en-US" altLang="zh-CN" b="0" i="1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118" name="Line 18"/>
            <p:cNvSpPr>
              <a:spLocks noChangeShapeType="1"/>
            </p:cNvSpPr>
            <p:nvPr/>
          </p:nvSpPr>
          <p:spPr bwMode="auto">
            <a:xfrm>
              <a:off x="3058" y="2827"/>
              <a:ext cx="0" cy="254"/>
            </a:xfrm>
            <a:prstGeom prst="line">
              <a:avLst/>
            </a:prstGeom>
            <a:noFill/>
            <a:ln w="381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9" name="Text Box 19"/>
          <p:cNvSpPr txBox="1">
            <a:spLocks noChangeArrowheads="1"/>
          </p:cNvSpPr>
          <p:nvPr/>
        </p:nvSpPr>
        <p:spPr bwMode="auto">
          <a:xfrm>
            <a:off x="1282544" y="2430338"/>
            <a:ext cx="332142" cy="46166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θ</a:t>
            </a:r>
            <a:endParaRPr kumimoji="1" lang="en-US" altLang="zh-CN" sz="2400" dirty="0">
              <a:latin typeface="Times New Roman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20" name="Freeform 20"/>
          <p:cNvSpPr>
            <a:spLocks/>
          </p:cNvSpPr>
          <p:nvPr/>
        </p:nvSpPr>
        <p:spPr bwMode="auto">
          <a:xfrm flipV="1">
            <a:off x="1036977" y="1446286"/>
            <a:ext cx="4327029" cy="861544"/>
          </a:xfrm>
          <a:custGeom>
            <a:avLst/>
            <a:gdLst>
              <a:gd name="T0" fmla="*/ 0 w 2740"/>
              <a:gd name="T1" fmla="*/ 286 h 527"/>
              <a:gd name="T2" fmla="*/ 120 w 2740"/>
              <a:gd name="T3" fmla="*/ 137 h 527"/>
              <a:gd name="T4" fmla="*/ 225 w 2740"/>
              <a:gd name="T5" fmla="*/ 51 h 527"/>
              <a:gd name="T6" fmla="*/ 345 w 2740"/>
              <a:gd name="T7" fmla="*/ 3 h 527"/>
              <a:gd name="T8" fmla="*/ 624 w 2740"/>
              <a:gd name="T9" fmla="*/ 70 h 527"/>
              <a:gd name="T10" fmla="*/ 830 w 2740"/>
              <a:gd name="T11" fmla="*/ 204 h 527"/>
              <a:gd name="T12" fmla="*/ 955 w 2740"/>
              <a:gd name="T13" fmla="*/ 310 h 527"/>
              <a:gd name="T14" fmla="*/ 998 w 2740"/>
              <a:gd name="T15" fmla="*/ 353 h 527"/>
              <a:gd name="T16" fmla="*/ 1041 w 2740"/>
              <a:gd name="T17" fmla="*/ 401 h 527"/>
              <a:gd name="T18" fmla="*/ 1157 w 2740"/>
              <a:gd name="T19" fmla="*/ 468 h 527"/>
              <a:gd name="T20" fmla="*/ 1329 w 2740"/>
              <a:gd name="T21" fmla="*/ 525 h 527"/>
              <a:gd name="T22" fmla="*/ 1508 w 2740"/>
              <a:gd name="T23" fmla="*/ 481 h 527"/>
              <a:gd name="T24" fmla="*/ 1624 w 2740"/>
              <a:gd name="T25" fmla="*/ 432 h 527"/>
              <a:gd name="T26" fmla="*/ 1842 w 2740"/>
              <a:gd name="T27" fmla="*/ 302 h 527"/>
              <a:gd name="T28" fmla="*/ 2023 w 2740"/>
              <a:gd name="T29" fmla="*/ 230 h 527"/>
              <a:gd name="T30" fmla="*/ 2202 w 2740"/>
              <a:gd name="T31" fmla="*/ 192 h 527"/>
              <a:gd name="T32" fmla="*/ 2483 w 2740"/>
              <a:gd name="T33" fmla="*/ 253 h 527"/>
              <a:gd name="T34" fmla="*/ 2612 w 2740"/>
              <a:gd name="T35" fmla="*/ 302 h 527"/>
              <a:gd name="T36" fmla="*/ 2740 w 2740"/>
              <a:gd name="T37" fmla="*/ 351 h 52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2740"/>
              <a:gd name="T58" fmla="*/ 0 h 527"/>
              <a:gd name="T59" fmla="*/ 2740 w 2740"/>
              <a:gd name="T60" fmla="*/ 527 h 52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2740" h="527">
                <a:moveTo>
                  <a:pt x="0" y="286"/>
                </a:moveTo>
                <a:cubicBezTo>
                  <a:pt x="20" y="261"/>
                  <a:pt x="83" y="176"/>
                  <a:pt x="120" y="137"/>
                </a:cubicBezTo>
                <a:cubicBezTo>
                  <a:pt x="157" y="98"/>
                  <a:pt x="187" y="73"/>
                  <a:pt x="225" y="51"/>
                </a:cubicBezTo>
                <a:cubicBezTo>
                  <a:pt x="263" y="29"/>
                  <a:pt x="279" y="0"/>
                  <a:pt x="345" y="3"/>
                </a:cubicBezTo>
                <a:cubicBezTo>
                  <a:pt x="411" y="6"/>
                  <a:pt x="543" y="37"/>
                  <a:pt x="624" y="70"/>
                </a:cubicBezTo>
                <a:cubicBezTo>
                  <a:pt x="705" y="103"/>
                  <a:pt x="775" y="164"/>
                  <a:pt x="830" y="204"/>
                </a:cubicBezTo>
                <a:cubicBezTo>
                  <a:pt x="885" y="244"/>
                  <a:pt x="927" y="285"/>
                  <a:pt x="955" y="310"/>
                </a:cubicBezTo>
                <a:cubicBezTo>
                  <a:pt x="983" y="335"/>
                  <a:pt x="984" y="338"/>
                  <a:pt x="998" y="353"/>
                </a:cubicBezTo>
                <a:cubicBezTo>
                  <a:pt x="1012" y="368"/>
                  <a:pt x="1015" y="382"/>
                  <a:pt x="1041" y="401"/>
                </a:cubicBezTo>
                <a:cubicBezTo>
                  <a:pt x="1067" y="420"/>
                  <a:pt x="1109" y="447"/>
                  <a:pt x="1157" y="468"/>
                </a:cubicBezTo>
                <a:cubicBezTo>
                  <a:pt x="1205" y="489"/>
                  <a:pt x="1271" y="523"/>
                  <a:pt x="1329" y="525"/>
                </a:cubicBezTo>
                <a:cubicBezTo>
                  <a:pt x="1387" y="527"/>
                  <a:pt x="1459" y="497"/>
                  <a:pt x="1508" y="481"/>
                </a:cubicBezTo>
                <a:cubicBezTo>
                  <a:pt x="1558" y="466"/>
                  <a:pt x="1569" y="461"/>
                  <a:pt x="1624" y="432"/>
                </a:cubicBezTo>
                <a:cubicBezTo>
                  <a:pt x="1680" y="402"/>
                  <a:pt x="1775" y="336"/>
                  <a:pt x="1842" y="302"/>
                </a:cubicBezTo>
                <a:cubicBezTo>
                  <a:pt x="1909" y="269"/>
                  <a:pt x="1962" y="249"/>
                  <a:pt x="2023" y="230"/>
                </a:cubicBezTo>
                <a:cubicBezTo>
                  <a:pt x="2083" y="212"/>
                  <a:pt x="2125" y="188"/>
                  <a:pt x="2202" y="192"/>
                </a:cubicBezTo>
                <a:cubicBezTo>
                  <a:pt x="2278" y="195"/>
                  <a:pt x="2415" y="234"/>
                  <a:pt x="2483" y="253"/>
                </a:cubicBezTo>
                <a:cubicBezTo>
                  <a:pt x="2552" y="271"/>
                  <a:pt x="2569" y="286"/>
                  <a:pt x="2612" y="302"/>
                </a:cubicBezTo>
                <a:cubicBezTo>
                  <a:pt x="2654" y="319"/>
                  <a:pt x="2698" y="335"/>
                  <a:pt x="2740" y="351"/>
                </a:cubicBezTo>
              </a:path>
            </a:pathLst>
          </a:custGeom>
          <a:noFill/>
          <a:ln w="28575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1" name="Line 21"/>
          <p:cNvSpPr>
            <a:spLocks noChangeShapeType="1"/>
          </p:cNvSpPr>
          <p:nvPr/>
        </p:nvSpPr>
        <p:spPr bwMode="auto">
          <a:xfrm>
            <a:off x="1546706" y="1857449"/>
            <a:ext cx="0" cy="454025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" name="Text Box 22"/>
          <p:cNvSpPr txBox="1">
            <a:spLocks noChangeArrowheads="1"/>
          </p:cNvSpPr>
          <p:nvPr/>
        </p:nvSpPr>
        <p:spPr bwMode="auto">
          <a:xfrm>
            <a:off x="2385304" y="1219127"/>
            <a:ext cx="403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endParaRPr kumimoji="1" lang="en-US" altLang="zh-CN" sz="2400" b="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78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86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86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86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86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86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1863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6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86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/>
      <p:bldP spid="186371" grpId="0" autoUpdateAnimBg="0"/>
      <p:bldP spid="186372" grpId="0" autoUpdateAnimBg="0"/>
      <p:bldP spid="186373" grpId="0" build="p" autoUpdateAnimBg="0"/>
      <p:bldP spid="186441" grpId="0" animBg="1"/>
      <p:bldP spid="186442" grpId="0" animBg="1"/>
      <p:bldP spid="186443" grpId="0" animBg="1"/>
      <p:bldP spid="186444" grpId="0" animBg="1"/>
      <p:bldP spid="186465" grpId="0" animBg="1"/>
      <p:bldP spid="186466" grpId="0" animBg="1"/>
      <p:bldP spid="119" grpId="0" animBg="1" autoUpdateAnimBg="0"/>
      <p:bldP spid="120" grpId="0" animBg="1"/>
      <p:bldP spid="12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Text Box 2" descr="绿色大理石"/>
          <p:cNvSpPr txBox="1">
            <a:spLocks noChangeArrowheads="1"/>
          </p:cNvSpPr>
          <p:nvPr/>
        </p:nvSpPr>
        <p:spPr bwMode="auto">
          <a:xfrm>
            <a:off x="539750" y="692150"/>
            <a:ext cx="2592388" cy="519113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特例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1" lang="en-US" altLang="zh-CN" b="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1" lang="en-US" altLang="zh-CN" b="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  <a:r>
              <a:rPr kumimoji="1" lang="zh-CN" altLang="en-US">
                <a:solidFill>
                  <a:schemeClr val="bg1"/>
                </a:solidFill>
                <a:latin typeface="Times New Roman" panose="02020603050405020304" pitchFamily="18" charset="0"/>
              </a:rPr>
              <a:t>时</a:t>
            </a:r>
          </a:p>
        </p:txBody>
      </p:sp>
      <p:graphicFrame>
        <p:nvGraphicFramePr>
          <p:cNvPr id="1873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791867"/>
              </p:ext>
            </p:extLst>
          </p:nvPr>
        </p:nvGraphicFramePr>
        <p:xfrm>
          <a:off x="3495675" y="608013"/>
          <a:ext cx="502920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" name="Equation" r:id="rId4" imgW="2145960" imgH="419040" progId="Equation.DSMT4">
                  <p:embed/>
                </p:oleObj>
              </mc:Choice>
              <mc:Fallback>
                <p:oleObj name="Equation" r:id="rId4" imgW="2145960" imgH="419040" progId="Equation.DSMT4">
                  <p:embed/>
                  <p:pic>
                    <p:nvPicPr>
                      <p:cNvPr id="1873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5675" y="608013"/>
                        <a:ext cx="5029200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125074"/>
              </p:ext>
            </p:extLst>
          </p:nvPr>
        </p:nvGraphicFramePr>
        <p:xfrm>
          <a:off x="942975" y="1746250"/>
          <a:ext cx="401955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2" name="Equation" r:id="rId6" imgW="1638000" imgH="685800" progId="Equation.DSMT4">
                  <p:embed/>
                </p:oleObj>
              </mc:Choice>
              <mc:Fallback>
                <p:oleObj name="Equation" r:id="rId6" imgW="1638000" imgH="685800" progId="Equation.DSMT4">
                  <p:embed/>
                  <p:pic>
                    <p:nvPicPr>
                      <p:cNvPr id="1873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975" y="1746250"/>
                        <a:ext cx="4019550" cy="168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397" name="Text Box 5"/>
          <p:cNvSpPr txBox="1">
            <a:spLocks noChangeArrowheads="1"/>
          </p:cNvSpPr>
          <p:nvPr/>
        </p:nvSpPr>
        <p:spPr bwMode="auto">
          <a:xfrm>
            <a:off x="6011863" y="2276475"/>
            <a:ext cx="259238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8000" rIns="198000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等幅振荡</a:t>
            </a:r>
          </a:p>
        </p:txBody>
      </p:sp>
      <p:sp>
        <p:nvSpPr>
          <p:cNvPr id="187404" name="Line 12"/>
          <p:cNvSpPr>
            <a:spLocks noChangeShapeType="1"/>
          </p:cNvSpPr>
          <p:nvPr/>
        </p:nvSpPr>
        <p:spPr bwMode="auto">
          <a:xfrm>
            <a:off x="5219700" y="2563813"/>
            <a:ext cx="720725" cy="0"/>
          </a:xfrm>
          <a:prstGeom prst="line">
            <a:avLst/>
          </a:prstGeom>
          <a:noFill/>
          <a:ln w="76200">
            <a:solidFill>
              <a:srgbClr val="33CC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5076825" y="3933825"/>
            <a:ext cx="2813050" cy="1512888"/>
            <a:chOff x="3198" y="2478"/>
            <a:chExt cx="1772" cy="953"/>
          </a:xfrm>
        </p:grpSpPr>
        <p:grpSp>
          <p:nvGrpSpPr>
            <p:cNvPr id="83983" name="Group 20"/>
            <p:cNvGrpSpPr>
              <a:grpSpLocks/>
            </p:cNvGrpSpPr>
            <p:nvPr/>
          </p:nvGrpSpPr>
          <p:grpSpPr bwMode="auto">
            <a:xfrm>
              <a:off x="3833" y="2795"/>
              <a:ext cx="725" cy="272"/>
              <a:chOff x="3833" y="2795"/>
              <a:chExt cx="725" cy="272"/>
            </a:xfrm>
          </p:grpSpPr>
          <p:sp>
            <p:nvSpPr>
              <p:cNvPr id="84001" name="Line 21"/>
              <p:cNvSpPr>
                <a:spLocks noChangeShapeType="1"/>
              </p:cNvSpPr>
              <p:nvPr/>
            </p:nvSpPr>
            <p:spPr bwMode="auto">
              <a:xfrm>
                <a:off x="3878" y="2795"/>
                <a:ext cx="680" cy="0"/>
              </a:xfrm>
              <a:prstGeom prst="line">
                <a:avLst/>
              </a:prstGeom>
              <a:noFill/>
              <a:ln w="57150">
                <a:solidFill>
                  <a:srgbClr val="00CC66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02" name="Line 22"/>
              <p:cNvSpPr>
                <a:spLocks noChangeShapeType="1"/>
              </p:cNvSpPr>
              <p:nvPr/>
            </p:nvSpPr>
            <p:spPr bwMode="auto">
              <a:xfrm>
                <a:off x="3833" y="3067"/>
                <a:ext cx="680" cy="0"/>
              </a:xfrm>
              <a:prstGeom prst="line">
                <a:avLst/>
              </a:prstGeom>
              <a:noFill/>
              <a:ln w="57150">
                <a:solidFill>
                  <a:srgbClr val="00CC66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3984" name="Line 23"/>
            <p:cNvSpPr>
              <a:spLocks noChangeShapeType="1"/>
            </p:cNvSpPr>
            <p:nvPr/>
          </p:nvSpPr>
          <p:spPr bwMode="auto">
            <a:xfrm>
              <a:off x="4681" y="2478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5" name="Line 24"/>
            <p:cNvSpPr>
              <a:spLocks noChangeShapeType="1"/>
            </p:cNvSpPr>
            <p:nvPr/>
          </p:nvSpPr>
          <p:spPr bwMode="auto">
            <a:xfrm>
              <a:off x="4681" y="3204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6" name="Line 25"/>
            <p:cNvSpPr>
              <a:spLocks noChangeShapeType="1"/>
            </p:cNvSpPr>
            <p:nvPr/>
          </p:nvSpPr>
          <p:spPr bwMode="auto">
            <a:xfrm>
              <a:off x="3361" y="3431"/>
              <a:ext cx="1311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7" name="Line 26"/>
            <p:cNvSpPr>
              <a:spLocks noChangeShapeType="1"/>
            </p:cNvSpPr>
            <p:nvPr/>
          </p:nvSpPr>
          <p:spPr bwMode="auto">
            <a:xfrm>
              <a:off x="3361" y="2478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8" name="Line 27"/>
            <p:cNvSpPr>
              <a:spLocks noChangeShapeType="1"/>
            </p:cNvSpPr>
            <p:nvPr/>
          </p:nvSpPr>
          <p:spPr bwMode="auto">
            <a:xfrm flipH="1">
              <a:off x="3361" y="2977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989" name="Rectangle 28"/>
            <p:cNvSpPr>
              <a:spLocks noChangeArrowheads="1"/>
            </p:cNvSpPr>
            <p:nvPr/>
          </p:nvSpPr>
          <p:spPr bwMode="auto">
            <a:xfrm>
              <a:off x="4845" y="2887"/>
              <a:ext cx="1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0" name="Rectangle 29"/>
            <p:cNvSpPr>
              <a:spLocks noChangeArrowheads="1"/>
            </p:cNvSpPr>
            <p:nvPr/>
          </p:nvSpPr>
          <p:spPr bwMode="auto">
            <a:xfrm>
              <a:off x="3526" y="2796"/>
              <a:ext cx="28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991" name="Rectangle 30"/>
            <p:cNvSpPr>
              <a:spLocks noChangeArrowheads="1"/>
            </p:cNvSpPr>
            <p:nvPr/>
          </p:nvSpPr>
          <p:spPr bwMode="auto">
            <a:xfrm>
              <a:off x="3198" y="2569"/>
              <a:ext cx="12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83992" name="Rectangle 31"/>
            <p:cNvSpPr>
              <a:spLocks noChangeArrowheads="1"/>
            </p:cNvSpPr>
            <p:nvPr/>
          </p:nvSpPr>
          <p:spPr bwMode="auto">
            <a:xfrm>
              <a:off x="3198" y="3023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83993" name="Line 32"/>
            <p:cNvSpPr>
              <a:spLocks noChangeShapeType="1"/>
            </p:cNvSpPr>
            <p:nvPr/>
          </p:nvSpPr>
          <p:spPr bwMode="auto">
            <a:xfrm>
              <a:off x="3361" y="2478"/>
              <a:ext cx="1311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3994" name="Group 33"/>
            <p:cNvGrpSpPr>
              <a:grpSpLocks/>
            </p:cNvGrpSpPr>
            <p:nvPr/>
          </p:nvGrpSpPr>
          <p:grpSpPr bwMode="auto">
            <a:xfrm>
              <a:off x="3239" y="2886"/>
              <a:ext cx="216" cy="90"/>
              <a:chOff x="4604" y="2478"/>
              <a:chExt cx="240" cy="90"/>
            </a:xfrm>
          </p:grpSpPr>
          <p:sp>
            <p:nvSpPr>
              <p:cNvPr id="83999" name="Line 34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0" name="Line 35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995" name="Group 36"/>
            <p:cNvGrpSpPr>
              <a:grpSpLocks/>
            </p:cNvGrpSpPr>
            <p:nvPr/>
          </p:nvGrpSpPr>
          <p:grpSpPr bwMode="auto">
            <a:xfrm rot="5400000">
              <a:off x="4247" y="2734"/>
              <a:ext cx="499" cy="532"/>
              <a:chOff x="476" y="663"/>
              <a:chExt cx="771" cy="862"/>
            </a:xfrm>
          </p:grpSpPr>
          <p:sp>
            <p:nvSpPr>
              <p:cNvPr id="83996" name="AutoShape 37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997" name="AutoShape 38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998" name="AutoShape 39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aphicFrame>
        <p:nvGraphicFramePr>
          <p:cNvPr id="44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4905798"/>
              </p:ext>
            </p:extLst>
          </p:nvPr>
        </p:nvGraphicFramePr>
        <p:xfrm>
          <a:off x="631825" y="3463925"/>
          <a:ext cx="3690938" cy="29364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3" name="Visio" r:id="rId8" imgW="1999536" imgH="1592770" progId="Visio.Drawing.11">
                  <p:embed/>
                </p:oleObj>
              </mc:Choice>
              <mc:Fallback>
                <p:oleObj name="Visio" r:id="rId8" imgW="1999536" imgH="1592770" progId="Visio.Drawing.11">
                  <p:embed/>
                  <p:pic>
                    <p:nvPicPr>
                      <p:cNvPr id="10255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4" b="3622"/>
                      <a:stretch>
                        <a:fillRect/>
                      </a:stretch>
                    </p:blipFill>
                    <p:spPr bwMode="auto">
                      <a:xfrm>
                        <a:off x="631825" y="3463925"/>
                        <a:ext cx="3690938" cy="29364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181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187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0"/>
                                        <p:tgtEl>
                                          <p:spTgt spid="187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" fill="hold"/>
                                        <p:tgtEl>
                                          <p:spTgt spid="187404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187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394" grpId="0" animBg="1"/>
      <p:bldP spid="187397" grpId="0" build="p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42154F-5854-46C0-B2E2-13778CCEF34B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B405C-55CE-43A7-A27D-35F13ABBC475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024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553776"/>
              </p:ext>
            </p:extLst>
          </p:nvPr>
        </p:nvGraphicFramePr>
        <p:xfrm>
          <a:off x="5655568" y="2149599"/>
          <a:ext cx="1143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6" name="Equation" r:id="rId3" imgW="571252" imgH="241195" progId="Equation.3">
                  <p:embed/>
                </p:oleObj>
              </mc:Choice>
              <mc:Fallback>
                <p:oleObj name="Equation" r:id="rId3" imgW="571252" imgH="24119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5568" y="2149599"/>
                        <a:ext cx="1143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54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24619"/>
              </p:ext>
            </p:extLst>
          </p:nvPr>
        </p:nvGraphicFramePr>
        <p:xfrm>
          <a:off x="5107881" y="2811587"/>
          <a:ext cx="2420937" cy="53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7" name="Equation" r:id="rId5" imgW="1091726" imgH="241195" progId="Equation.DSMT4">
                  <p:embed/>
                </p:oleObj>
              </mc:Choice>
              <mc:Fallback>
                <p:oleObj name="Equation" r:id="rId5" imgW="1091726" imgH="241195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7881" y="2811587"/>
                        <a:ext cx="2420937" cy="53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080677"/>
              </p:ext>
            </p:extLst>
          </p:nvPr>
        </p:nvGraphicFramePr>
        <p:xfrm>
          <a:off x="4804668" y="1539999"/>
          <a:ext cx="1397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8" name="Equation" r:id="rId7" imgW="670444" imgH="209632" progId="Equation.3">
                  <p:embed/>
                </p:oleObj>
              </mc:Choice>
              <mc:Fallback>
                <p:oleObj name="Equation" r:id="rId7" imgW="670444" imgH="20963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4668" y="1539999"/>
                        <a:ext cx="1397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255020"/>
              </p:ext>
            </p:extLst>
          </p:nvPr>
        </p:nvGraphicFramePr>
        <p:xfrm>
          <a:off x="6417568" y="1336799"/>
          <a:ext cx="1574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9" name="Equation" r:id="rId9" imgW="758171" imgH="415372" progId="Equation.3">
                  <p:embed/>
                </p:oleObj>
              </mc:Choice>
              <mc:Fallback>
                <p:oleObj name="Equation" r:id="rId9" imgW="758171" imgH="41537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7568" y="1336799"/>
                        <a:ext cx="1574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5410" name="Rectangle 18"/>
          <p:cNvSpPr>
            <a:spLocks noChangeArrowheads="1"/>
          </p:cNvSpPr>
          <p:nvPr/>
        </p:nvSpPr>
        <p:spPr bwMode="auto">
          <a:xfrm>
            <a:off x="4283968" y="853774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Critically damped——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临界阻尼</a:t>
            </a:r>
          </a:p>
        </p:txBody>
      </p:sp>
      <p:sp>
        <p:nvSpPr>
          <p:cNvPr id="1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0251" name="Object 42"/>
          <p:cNvGraphicFramePr>
            <a:graphicFrameLocks noChangeAspect="1"/>
          </p:cNvGraphicFramePr>
          <p:nvPr/>
        </p:nvGraphicFramePr>
        <p:xfrm>
          <a:off x="152400" y="1143000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0" name="Visio" r:id="rId11" imgW="2014109" imgH="1137826" progId="Visio.Drawing.11">
                  <p:embed/>
                </p:oleObj>
              </mc:Choice>
              <mc:Fallback>
                <p:oleObj name="Visio" r:id="rId11" imgW="2014109" imgH="1137826" progId="Visio.Drawing.11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Rectangle 56"/>
          <p:cNvSpPr>
            <a:spLocks noChangeArrowheads="1"/>
          </p:cNvSpPr>
          <p:nvPr/>
        </p:nvSpPr>
        <p:spPr bwMode="auto">
          <a:xfrm>
            <a:off x="6688138" y="3275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573783"/>
              </p:ext>
            </p:extLst>
          </p:nvPr>
        </p:nvGraphicFramePr>
        <p:xfrm>
          <a:off x="827584" y="3525972"/>
          <a:ext cx="4559151" cy="115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1" name="Equation" r:id="rId13" imgW="2590560" imgH="685800" progId="Equation.DSMT4">
                  <p:embed/>
                </p:oleObj>
              </mc:Choice>
              <mc:Fallback>
                <p:oleObj name="Equation" r:id="rId13" imgW="2590560" imgH="685800" progId="Equation.DSMT4">
                  <p:embed/>
                  <p:pic>
                    <p:nvPicPr>
                      <p:cNvPr id="1884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3525972"/>
                        <a:ext cx="4559151" cy="115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073346"/>
              </p:ext>
            </p:extLst>
          </p:nvPr>
        </p:nvGraphicFramePr>
        <p:xfrm>
          <a:off x="6012160" y="3586839"/>
          <a:ext cx="1196984" cy="85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2" name="Equation" r:id="rId15" imgW="672840" imgH="482400" progId="Equation.DSMT4">
                  <p:embed/>
                </p:oleObj>
              </mc:Choice>
              <mc:Fallback>
                <p:oleObj name="Equation" r:id="rId15" imgW="672840" imgH="482400" progId="Equation.DSMT4">
                  <p:embed/>
                  <p:pic>
                    <p:nvPicPr>
                      <p:cNvPr id="1884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2160" y="3586839"/>
                        <a:ext cx="1196984" cy="856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919956"/>
              </p:ext>
            </p:extLst>
          </p:nvPr>
        </p:nvGraphicFramePr>
        <p:xfrm>
          <a:off x="1855966" y="4949743"/>
          <a:ext cx="2067962" cy="422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3" name="Equation" r:id="rId17" imgW="1180800" imgH="241200" progId="Equation.DSMT4">
                  <p:embed/>
                </p:oleObj>
              </mc:Choice>
              <mc:Fallback>
                <p:oleObj name="Equation" r:id="rId17" imgW="1180800" imgH="241200" progId="Equation.DSMT4">
                  <p:embed/>
                  <p:pic>
                    <p:nvPicPr>
                      <p:cNvPr id="1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966" y="4949743"/>
                        <a:ext cx="2067962" cy="4220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226859"/>
              </p:ext>
            </p:extLst>
          </p:nvPr>
        </p:nvGraphicFramePr>
        <p:xfrm>
          <a:off x="1844578" y="5389423"/>
          <a:ext cx="2400580" cy="689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4" name="Equation" r:id="rId19" imgW="1371600" imgH="393480" progId="Equation.DSMT4">
                  <p:embed/>
                </p:oleObj>
              </mc:Choice>
              <mc:Fallback>
                <p:oleObj name="Equation" r:id="rId19" imgW="1371600" imgH="393480" progId="Equation.DSMT4">
                  <p:embed/>
                  <p:pic>
                    <p:nvPicPr>
                      <p:cNvPr id="1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4578" y="5389423"/>
                        <a:ext cx="2400580" cy="689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5080561" y="5222875"/>
            <a:ext cx="218735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非振荡电路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5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5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10" grpId="0" autoUpdateAnimBg="0"/>
      <p:bldP spid="21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9AB175-2D59-440C-BA84-E578A870BCF6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3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024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4D361B-1D40-4317-9A01-9E1CDDCBBFCC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15406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696572"/>
              </p:ext>
            </p:extLst>
          </p:nvPr>
        </p:nvGraphicFramePr>
        <p:xfrm>
          <a:off x="755576" y="4879697"/>
          <a:ext cx="31242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2" name="Equation" r:id="rId3" imgW="1409400" imgH="228600" progId="Equation.DSMT4">
                  <p:embed/>
                </p:oleObj>
              </mc:Choice>
              <mc:Fallback>
                <p:oleObj name="Equation" r:id="rId3" imgW="1409400" imgH="228600" progId="Equation.DSMT4">
                  <p:embed/>
                  <p:pic>
                    <p:nvPicPr>
                      <p:cNvPr id="315406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879697"/>
                        <a:ext cx="3124200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0251" name="Object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3707248"/>
              </p:ext>
            </p:extLst>
          </p:nvPr>
        </p:nvGraphicFramePr>
        <p:xfrm>
          <a:off x="5100352" y="1467866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3" name="Visio" r:id="rId5" imgW="2014109" imgH="1137826" progId="Visio.Drawing.11">
                  <p:embed/>
                </p:oleObj>
              </mc:Choice>
              <mc:Fallback>
                <p:oleObj name="Visio" r:id="rId5" imgW="2014109" imgH="1137826" progId="Visio.Drawing.11">
                  <p:embed/>
                  <p:pic>
                    <p:nvPicPr>
                      <p:cNvPr id="10251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0352" y="1467866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2" name="Rectangle 56"/>
          <p:cNvSpPr>
            <a:spLocks noChangeArrowheads="1"/>
          </p:cNvSpPr>
          <p:nvPr/>
        </p:nvSpPr>
        <p:spPr bwMode="auto">
          <a:xfrm>
            <a:off x="6688138" y="3275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154986"/>
              </p:ext>
            </p:extLst>
          </p:nvPr>
        </p:nvGraphicFramePr>
        <p:xfrm>
          <a:off x="-108520" y="643382"/>
          <a:ext cx="5440362" cy="414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4" name="Visio" r:id="rId7" imgW="2977092" imgH="2267310" progId="Visio.Drawing.11">
                  <p:embed/>
                </p:oleObj>
              </mc:Choice>
              <mc:Fallback>
                <p:oleObj name="Visio" r:id="rId7" imgW="2977092" imgH="2267310" progId="Visio.Drawing.11">
                  <p:embed/>
                  <p:pic>
                    <p:nvPicPr>
                      <p:cNvPr id="3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249"/>
                      <a:stretch>
                        <a:fillRect/>
                      </a:stretch>
                    </p:blipFill>
                    <p:spPr bwMode="auto">
                      <a:xfrm>
                        <a:off x="-108520" y="643382"/>
                        <a:ext cx="5440362" cy="414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4" name="Rectangle 68"/>
          <p:cNvSpPr>
            <a:spLocks noChangeArrowheads="1"/>
          </p:cNvSpPr>
          <p:nvPr/>
        </p:nvSpPr>
        <p:spPr bwMode="auto">
          <a:xfrm>
            <a:off x="5364163" y="4856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6496989"/>
              </p:ext>
            </p:extLst>
          </p:nvPr>
        </p:nvGraphicFramePr>
        <p:xfrm>
          <a:off x="5624716" y="3692278"/>
          <a:ext cx="2864692" cy="2279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5" name="Visio" r:id="rId9" imgW="1999536" imgH="1592770" progId="Visio.Drawing.11">
                  <p:embed/>
                </p:oleObj>
              </mc:Choice>
              <mc:Fallback>
                <p:oleObj name="Visio" r:id="rId9" imgW="1999536" imgH="1592770" progId="Visio.Drawing.11">
                  <p:embed/>
                  <p:pic>
                    <p:nvPicPr>
                      <p:cNvPr id="10255" name="对象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554" b="3622"/>
                      <a:stretch>
                        <a:fillRect/>
                      </a:stretch>
                    </p:blipFill>
                    <p:spPr bwMode="auto">
                      <a:xfrm>
                        <a:off x="5624716" y="3692278"/>
                        <a:ext cx="2864692" cy="2279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22"/>
          <p:cNvGrpSpPr>
            <a:grpSpLocks/>
          </p:cNvGrpSpPr>
          <p:nvPr/>
        </p:nvGrpSpPr>
        <p:grpSpPr bwMode="auto">
          <a:xfrm>
            <a:off x="5865643" y="6022811"/>
            <a:ext cx="2382837" cy="461962"/>
            <a:chOff x="2440" y="3884"/>
            <a:chExt cx="1501" cy="291"/>
          </a:xfrm>
        </p:grpSpPr>
        <p:graphicFrame>
          <p:nvGraphicFramePr>
            <p:cNvPr id="18" name="Object 23"/>
            <p:cNvGraphicFramePr>
              <a:graphicFrameLocks noChangeAspect="1"/>
            </p:cNvGraphicFramePr>
            <p:nvPr/>
          </p:nvGraphicFramePr>
          <p:xfrm>
            <a:off x="3461" y="3929"/>
            <a:ext cx="480" cy="2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416" name="Equation" r:id="rId11" imgW="354239" imgH="148466" progId="Equation.DSMT4">
                    <p:embed/>
                  </p:oleObj>
                </mc:Choice>
                <mc:Fallback>
                  <p:oleObj name="Equation" r:id="rId11" imgW="354239" imgH="148466" progId="Equation.DSMT4">
                    <p:embed/>
                    <p:pic>
                      <p:nvPicPr>
                        <p:cNvPr id="9232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1" y="3929"/>
                          <a:ext cx="480" cy="2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2440" y="3884"/>
              <a:ext cx="108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2400" dirty="0">
                  <a:solidFill>
                    <a:schemeClr val="hlink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欠阻尼特例</a:t>
              </a:r>
            </a:p>
          </p:txBody>
        </p:sp>
      </p:grpSp>
      <p:cxnSp>
        <p:nvCxnSpPr>
          <p:cNvPr id="4" name="直接箭头连接符 3"/>
          <p:cNvCxnSpPr>
            <a:endCxn id="315406" idx="2"/>
          </p:cNvCxnSpPr>
          <p:nvPr/>
        </p:nvCxnSpPr>
        <p:spPr bwMode="auto">
          <a:xfrm flipV="1">
            <a:off x="2317676" y="5387697"/>
            <a:ext cx="0" cy="345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5"/>
          <p:cNvSpPr>
            <a:spLocks noChangeArrowheads="1"/>
          </p:cNvSpPr>
          <p:nvPr/>
        </p:nvSpPr>
        <p:spPr bwMode="auto">
          <a:xfrm>
            <a:off x="1691680" y="5791978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临界阻尼</a:t>
            </a:r>
          </a:p>
        </p:txBody>
      </p:sp>
      <p:cxnSp>
        <p:nvCxnSpPr>
          <p:cNvPr id="23" name="直接箭头连接符 22"/>
          <p:cNvCxnSpPr/>
          <p:nvPr/>
        </p:nvCxnSpPr>
        <p:spPr bwMode="auto">
          <a:xfrm flipV="1">
            <a:off x="1043608" y="5387698"/>
            <a:ext cx="289892" cy="4042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Rectangle 25"/>
          <p:cNvSpPr>
            <a:spLocks noChangeArrowheads="1"/>
          </p:cNvSpPr>
          <p:nvPr/>
        </p:nvSpPr>
        <p:spPr bwMode="auto">
          <a:xfrm>
            <a:off x="439668" y="5791978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过阻尼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3258088" y="5791977"/>
            <a:ext cx="11079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欠阻尼</a:t>
            </a:r>
          </a:p>
        </p:txBody>
      </p:sp>
      <p:cxnSp>
        <p:nvCxnSpPr>
          <p:cNvPr id="27" name="直接箭头连接符 26"/>
          <p:cNvCxnSpPr/>
          <p:nvPr/>
        </p:nvCxnSpPr>
        <p:spPr bwMode="auto">
          <a:xfrm flipH="1" flipV="1">
            <a:off x="3301853" y="5358336"/>
            <a:ext cx="406051" cy="4336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矩形 6"/>
          <p:cNvSpPr/>
          <p:nvPr/>
        </p:nvSpPr>
        <p:spPr bwMode="auto">
          <a:xfrm>
            <a:off x="2105726" y="4856163"/>
            <a:ext cx="396044" cy="5315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90988" y="4839597"/>
            <a:ext cx="1044707" cy="5315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2835069" y="4853079"/>
            <a:ext cx="1044707" cy="53153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157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26" grpId="0"/>
      <p:bldP spid="7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6B8805-58FD-4F6F-ACCF-58DCDDAC355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126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126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18A9F1-3B5B-4ADE-8192-21F3F4E2313D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1269" name="Object 15"/>
          <p:cNvGraphicFramePr>
            <a:graphicFrameLocks noChangeAspect="1"/>
          </p:cNvGraphicFramePr>
          <p:nvPr/>
        </p:nvGraphicFramePr>
        <p:xfrm>
          <a:off x="179388" y="1052513"/>
          <a:ext cx="3970337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6" name="Visio" r:id="rId3" imgW="2014109" imgH="1137826" progId="Visio.Drawing.11">
                  <p:embed/>
                </p:oleObj>
              </mc:Choice>
              <mc:Fallback>
                <p:oleObj name="Visio" r:id="rId3" imgW="2014109" imgH="1137826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3970337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0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26033"/>
              </p:ext>
            </p:extLst>
          </p:nvPr>
        </p:nvGraphicFramePr>
        <p:xfrm>
          <a:off x="1282700" y="4606603"/>
          <a:ext cx="95250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7" name="Equation" r:id="rId5" imgW="482181" imgH="177646" progId="Equation.DSMT4">
                  <p:embed/>
                </p:oleObj>
              </mc:Choice>
              <mc:Fallback>
                <p:oleObj name="Equation" r:id="rId5" imgW="482181" imgH="177646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2700" y="4606603"/>
                        <a:ext cx="952500" cy="3444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271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588000"/>
              </p:ext>
            </p:extLst>
          </p:nvPr>
        </p:nvGraphicFramePr>
        <p:xfrm>
          <a:off x="1138237" y="5182865"/>
          <a:ext cx="2916238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8" name="Equation" r:id="rId7" imgW="1473200" imgH="482600" progId="Equation.DSMT4">
                  <p:embed/>
                </p:oleObj>
              </mc:Choice>
              <mc:Fallback>
                <p:oleObj name="Equation" r:id="rId7" imgW="1473200" imgH="482600" progId="Equation.DSMT4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8237" y="5182865"/>
                        <a:ext cx="2916238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272" name="Group 57"/>
          <p:cNvGrpSpPr>
            <a:grpSpLocks/>
          </p:cNvGrpSpPr>
          <p:nvPr/>
        </p:nvGrpSpPr>
        <p:grpSpPr bwMode="auto">
          <a:xfrm>
            <a:off x="4356100" y="1052513"/>
            <a:ext cx="4608513" cy="5543550"/>
            <a:chOff x="2699" y="709"/>
            <a:chExt cx="2812" cy="3401"/>
          </a:xfrm>
        </p:grpSpPr>
        <p:pic>
          <p:nvPicPr>
            <p:cNvPr id="11276" name="Picture 4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" y="731"/>
              <a:ext cx="2676" cy="16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277" name="Picture 49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6" y="2396"/>
              <a:ext cx="2789" cy="1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1278" name="Object 50"/>
            <p:cNvGraphicFramePr>
              <a:graphicFrameLocks noChangeAspect="1"/>
            </p:cNvGraphicFramePr>
            <p:nvPr/>
          </p:nvGraphicFramePr>
          <p:xfrm>
            <a:off x="3198" y="709"/>
            <a:ext cx="317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999" name="Equation" r:id="rId11" imgW="393529" imgH="228501" progId="Equation.DSMT4">
                    <p:embed/>
                  </p:oleObj>
                </mc:Choice>
                <mc:Fallback>
                  <p:oleObj name="Equation" r:id="rId11" imgW="393529" imgH="228501" progId="Equation.DSMT4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98" y="709"/>
                          <a:ext cx="317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9" name="Object 53"/>
            <p:cNvGraphicFramePr>
              <a:graphicFrameLocks noChangeAspect="1"/>
            </p:cNvGraphicFramePr>
            <p:nvPr/>
          </p:nvGraphicFramePr>
          <p:xfrm>
            <a:off x="5270" y="2063"/>
            <a:ext cx="195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0" name="Equation" r:id="rId13" imgW="241091" imgH="177646" progId="Equation.DSMT4">
                    <p:embed/>
                  </p:oleObj>
                </mc:Choice>
                <mc:Fallback>
                  <p:oleObj name="Equation" r:id="rId13" imgW="241091" imgH="177646" progId="Equation.DSMT4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70" y="2063"/>
                          <a:ext cx="195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0" name="Object 54"/>
            <p:cNvGraphicFramePr>
              <a:graphicFrameLocks noChangeAspect="1"/>
            </p:cNvGraphicFramePr>
            <p:nvPr/>
          </p:nvGraphicFramePr>
          <p:xfrm>
            <a:off x="5239" y="2614"/>
            <a:ext cx="195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1" name="Equation" r:id="rId15" imgW="241091" imgH="177646" progId="Equation.DSMT4">
                    <p:embed/>
                  </p:oleObj>
                </mc:Choice>
                <mc:Fallback>
                  <p:oleObj name="Equation" r:id="rId15" imgW="241091" imgH="177646" progId="Equation.DSMT4">
                    <p:embed/>
                    <p:pic>
                      <p:nvPicPr>
                        <p:cNvPr id="0" name="Object 5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614"/>
                          <a:ext cx="195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1" name="Object 55"/>
            <p:cNvGraphicFramePr>
              <a:graphicFrameLocks noChangeAspect="1"/>
            </p:cNvGraphicFramePr>
            <p:nvPr/>
          </p:nvGraphicFramePr>
          <p:xfrm>
            <a:off x="2699" y="2387"/>
            <a:ext cx="298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002" name="Equation" r:id="rId16" imgW="368300" imgH="228600" progId="Equation.DSMT4">
                    <p:embed/>
                  </p:oleObj>
                </mc:Choice>
                <mc:Fallback>
                  <p:oleObj name="Equation" r:id="rId16" imgW="368300" imgH="228600" progId="Equation.DSMT4">
                    <p:embed/>
                    <p:pic>
                      <p:nvPicPr>
                        <p:cNvPr id="0" name="Object 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9" y="2387"/>
                          <a:ext cx="298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5930" name="Rectangle 58"/>
          <p:cNvSpPr>
            <a:spLocks noChangeArrowheads="1"/>
          </p:cNvSpPr>
          <p:nvPr/>
        </p:nvSpPr>
        <p:spPr bwMode="auto">
          <a:xfrm>
            <a:off x="2286000" y="453675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过阻尼</a:t>
            </a:r>
          </a:p>
        </p:txBody>
      </p:sp>
      <p:sp>
        <p:nvSpPr>
          <p:cNvPr id="1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3E8336BB-B0BA-45DB-AB5E-E92BB0C2D24A}"/>
                  </a:ext>
                </a:extLst>
              </p:cNvPr>
              <p:cNvSpPr txBox="1"/>
              <p:nvPr/>
            </p:nvSpPr>
            <p:spPr bwMode="auto">
              <a:xfrm>
                <a:off x="234950" y="3257550"/>
                <a:ext cx="4057233" cy="69215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𝐿𝐶</m:t>
                            </m:r>
                          </m:den>
                        </m:f>
                      </m:e>
                    </m:rad>
                    <m:r>
                      <a:rPr lang="en-US" altLang="zh-CN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Object 5">
                <a:extLst>
                  <a:ext uri="{FF2B5EF4-FFF2-40B4-BE49-F238E27FC236}">
                    <a16:creationId xmlns:a16="http://schemas.microsoft.com/office/drawing/2014/main" id="{3E8336BB-B0BA-45DB-AB5E-E92BB0C2D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950" y="3257550"/>
                <a:ext cx="4057233" cy="692150"/>
              </a:xfrm>
              <a:prstGeom prst="rect">
                <a:avLst/>
              </a:prstGeom>
              <a:blipFill>
                <a:blip r:embed="rId18"/>
                <a:stretch>
                  <a:fillRect b="-1491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232FA5-3FD4-4992-9CE2-FA746FFF28DF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2291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2292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716958-4550-441F-B8A4-E60705EAF585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2293" name="Object 3"/>
          <p:cNvGraphicFramePr>
            <a:graphicFrameLocks noChangeAspect="1"/>
          </p:cNvGraphicFramePr>
          <p:nvPr/>
        </p:nvGraphicFramePr>
        <p:xfrm>
          <a:off x="179388" y="1052513"/>
          <a:ext cx="3970337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9" name="Visio" r:id="rId3" imgW="2014109" imgH="1137826" progId="Visio.Drawing.11">
                  <p:embed/>
                </p:oleObj>
              </mc:Choice>
              <mc:Fallback>
                <p:oleObj name="Visio" r:id="rId3" imgW="2014109" imgH="113782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3970337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4" name="Object 8"/>
          <p:cNvGraphicFramePr>
            <a:graphicFrameLocks noGrp="1" noChangeAspect="1"/>
          </p:cNvGraphicFramePr>
          <p:nvPr>
            <p:ph sz="half" idx="1"/>
          </p:nvPr>
        </p:nvGraphicFramePr>
        <p:xfrm>
          <a:off x="250825" y="3789363"/>
          <a:ext cx="930275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0" name="Equation" r:id="rId5" imgW="469696" imgH="165028" progId="Equation.DSMT4">
                  <p:embed/>
                </p:oleObj>
              </mc:Choice>
              <mc:Fallback>
                <p:oleObj name="Equation" r:id="rId5" imgW="469696" imgH="165028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789363"/>
                        <a:ext cx="930275" cy="327025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rgbClr val="FF99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5" name="Object 11"/>
          <p:cNvGraphicFramePr>
            <a:graphicFrameLocks noChangeAspect="1"/>
          </p:cNvGraphicFramePr>
          <p:nvPr/>
        </p:nvGraphicFramePr>
        <p:xfrm>
          <a:off x="107950" y="4365625"/>
          <a:ext cx="4900613" cy="186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1" name="Equation" r:id="rId7" imgW="2476500" imgH="939800" progId="Equation.DSMT4">
                  <p:embed/>
                </p:oleObj>
              </mc:Choice>
              <mc:Fallback>
                <p:oleObj name="Equation" r:id="rId7" imgW="2476500" imgH="9398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4365625"/>
                        <a:ext cx="4900613" cy="1865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296" name="Picture 2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284288"/>
            <a:ext cx="3887788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7" name="Picture 2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3732213"/>
            <a:ext cx="3886200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2298" name="Object 23"/>
          <p:cNvGraphicFramePr>
            <a:graphicFrameLocks noChangeAspect="1"/>
          </p:cNvGraphicFramePr>
          <p:nvPr/>
        </p:nvGraphicFramePr>
        <p:xfrm>
          <a:off x="5500688" y="1052513"/>
          <a:ext cx="493712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2" name="Equation" r:id="rId11" imgW="393529" imgH="228501" progId="Equation.DSMT4">
                  <p:embed/>
                </p:oleObj>
              </mc:Choice>
              <mc:Fallback>
                <p:oleObj name="Equation" r:id="rId11" imgW="393529" imgH="228501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1052513"/>
                        <a:ext cx="493712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99" name="Object 24"/>
          <p:cNvGraphicFramePr>
            <a:graphicFrameLocks noChangeAspect="1"/>
          </p:cNvGraphicFramePr>
          <p:nvPr/>
        </p:nvGraphicFramePr>
        <p:xfrm>
          <a:off x="8609013" y="2682875"/>
          <a:ext cx="30480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3" name="Equation" r:id="rId13" imgW="241091" imgH="177646" progId="Equation.DSMT4">
                  <p:embed/>
                </p:oleObj>
              </mc:Choice>
              <mc:Fallback>
                <p:oleObj name="Equation" r:id="rId13" imgW="241091" imgH="177646" progId="Equation.DSMT4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9013" y="2682875"/>
                        <a:ext cx="304800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0" name="Object 25"/>
          <p:cNvGraphicFramePr>
            <a:graphicFrameLocks noChangeAspect="1"/>
          </p:cNvGraphicFramePr>
          <p:nvPr/>
        </p:nvGraphicFramePr>
        <p:xfrm>
          <a:off x="8609013" y="4089400"/>
          <a:ext cx="304800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4" name="Equation" r:id="rId15" imgW="241091" imgH="177646" progId="Equation.DSMT4">
                  <p:embed/>
                </p:oleObj>
              </mc:Choice>
              <mc:Fallback>
                <p:oleObj name="Equation" r:id="rId15" imgW="241091" imgH="177646" progId="Equation.DSMT4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9013" y="4089400"/>
                        <a:ext cx="304800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1" name="Object 26"/>
          <p:cNvGraphicFramePr>
            <a:graphicFrameLocks noChangeAspect="1"/>
          </p:cNvGraphicFramePr>
          <p:nvPr/>
        </p:nvGraphicFramePr>
        <p:xfrm>
          <a:off x="5500688" y="3719513"/>
          <a:ext cx="463550" cy="296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" name="Equation" r:id="rId16" imgW="368300" imgH="228600" progId="Equation.DSMT4">
                  <p:embed/>
                </p:oleObj>
              </mc:Choice>
              <mc:Fallback>
                <p:oleObj name="Equation" r:id="rId16" imgW="368300" imgH="228600" progId="Equation.DSMT4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3719513"/>
                        <a:ext cx="463550" cy="296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9996" name="Rectangle 28"/>
          <p:cNvSpPr>
            <a:spLocks noChangeArrowheads="1"/>
          </p:cNvSpPr>
          <p:nvPr/>
        </p:nvSpPr>
        <p:spPr bwMode="auto">
          <a:xfrm>
            <a:off x="1182688" y="37195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欠阻尼</a:t>
            </a:r>
          </a:p>
        </p:txBody>
      </p:sp>
      <p:sp>
        <p:nvSpPr>
          <p:cNvPr id="18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19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9C3823-5F55-4891-8F54-D9357E07091F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3315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3316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7D1946C-E4E8-4A4C-A110-F6895192313F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3317" name="Object 3"/>
          <p:cNvGraphicFramePr>
            <a:graphicFrameLocks noChangeAspect="1"/>
          </p:cNvGraphicFramePr>
          <p:nvPr/>
        </p:nvGraphicFramePr>
        <p:xfrm>
          <a:off x="179388" y="1052513"/>
          <a:ext cx="3970337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4" name="Visio" r:id="rId3" imgW="2014109" imgH="1137826" progId="Visio.Drawing.11">
                  <p:embed/>
                </p:oleObj>
              </mc:Choice>
              <mc:Fallback>
                <p:oleObj name="Visio" r:id="rId3" imgW="2014109" imgH="113782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3970337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13"/>
          <p:cNvGraphicFramePr>
            <a:graphicFrameLocks noChangeAspect="1"/>
          </p:cNvGraphicFramePr>
          <p:nvPr/>
        </p:nvGraphicFramePr>
        <p:xfrm>
          <a:off x="323850" y="3789363"/>
          <a:ext cx="752475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5" name="Equation" r:id="rId5" imgW="380670" imgH="177646" progId="Equation.DSMT4">
                  <p:embed/>
                </p:oleObj>
              </mc:Choice>
              <mc:Fallback>
                <p:oleObj name="Equation" r:id="rId5" imgW="380670" imgH="177646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789363"/>
                        <a:ext cx="752475" cy="357187"/>
                      </a:xfrm>
                      <a:prstGeom prst="rect">
                        <a:avLst/>
                      </a:prstGeom>
                      <a:noFill/>
                      <a:ln w="9525" algn="ctr">
                        <a:solidFill>
                          <a:srgbClr val="FF99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15"/>
          <p:cNvGraphicFramePr>
            <a:graphicFrameLocks noChangeAspect="1"/>
          </p:cNvGraphicFramePr>
          <p:nvPr/>
        </p:nvGraphicFramePr>
        <p:xfrm>
          <a:off x="323850" y="4365625"/>
          <a:ext cx="3184525" cy="141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6" name="Equation" r:id="rId7" imgW="1612900" imgH="711200" progId="Equation.DSMT4">
                  <p:embed/>
                </p:oleObj>
              </mc:Choice>
              <mc:Fallback>
                <p:oleObj name="Equation" r:id="rId7" imgW="1612900" imgH="711200" progId="Equation.DSMT4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365625"/>
                        <a:ext cx="3184525" cy="1412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320" name="Group 30"/>
          <p:cNvGrpSpPr>
            <a:grpSpLocks/>
          </p:cNvGrpSpPr>
          <p:nvPr/>
        </p:nvGrpSpPr>
        <p:grpSpPr bwMode="auto">
          <a:xfrm>
            <a:off x="4932363" y="1125538"/>
            <a:ext cx="4032250" cy="5256212"/>
            <a:chOff x="3107" y="754"/>
            <a:chExt cx="2471" cy="3266"/>
          </a:xfrm>
        </p:grpSpPr>
        <p:pic>
          <p:nvPicPr>
            <p:cNvPr id="13324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7" y="769"/>
              <a:ext cx="2453" cy="1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325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4" y="2415"/>
              <a:ext cx="2451" cy="16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3326" name="Object 22"/>
            <p:cNvGraphicFramePr>
              <a:graphicFrameLocks noChangeAspect="1"/>
            </p:cNvGraphicFramePr>
            <p:nvPr/>
          </p:nvGraphicFramePr>
          <p:xfrm>
            <a:off x="3419" y="754"/>
            <a:ext cx="312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7" name="Equation" r:id="rId11" imgW="393529" imgH="228501" progId="Equation.DSMT4">
                    <p:embed/>
                  </p:oleObj>
                </mc:Choice>
                <mc:Fallback>
                  <p:oleObj name="Equation" r:id="rId11" imgW="393529" imgH="228501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9" y="754"/>
                          <a:ext cx="312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7" name="Object 23"/>
            <p:cNvGraphicFramePr>
              <a:graphicFrameLocks noChangeAspect="1"/>
            </p:cNvGraphicFramePr>
            <p:nvPr/>
          </p:nvGraphicFramePr>
          <p:xfrm>
            <a:off x="5375" y="1434"/>
            <a:ext cx="192" cy="1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8" name="Equation" r:id="rId13" imgW="241091" imgH="177646" progId="Equation.DSMT4">
                    <p:embed/>
                  </p:oleObj>
                </mc:Choice>
                <mc:Fallback>
                  <p:oleObj name="Equation" r:id="rId13" imgW="241091" imgH="177646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75" y="1434"/>
                          <a:ext cx="192" cy="1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8" name="Object 24"/>
            <p:cNvGraphicFramePr>
              <a:graphicFrameLocks noChangeAspect="1"/>
            </p:cNvGraphicFramePr>
            <p:nvPr/>
          </p:nvGraphicFramePr>
          <p:xfrm>
            <a:off x="5387" y="3042"/>
            <a:ext cx="191" cy="1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9" name="Equation" r:id="rId15" imgW="241091" imgH="177646" progId="Equation.DSMT4">
                    <p:embed/>
                  </p:oleObj>
                </mc:Choice>
                <mc:Fallback>
                  <p:oleObj name="Equation" r:id="rId15" imgW="241091" imgH="177646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87" y="3042"/>
                          <a:ext cx="191" cy="1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9" name="Object 25"/>
            <p:cNvGraphicFramePr>
              <a:graphicFrameLocks noChangeAspect="1"/>
            </p:cNvGraphicFramePr>
            <p:nvPr/>
          </p:nvGraphicFramePr>
          <p:xfrm>
            <a:off x="3381" y="2425"/>
            <a:ext cx="293" cy="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0" name="Equation" r:id="rId16" imgW="368300" imgH="228600" progId="Equation.DSMT4">
                    <p:embed/>
                  </p:oleObj>
                </mc:Choice>
                <mc:Fallback>
                  <p:oleObj name="Equation" r:id="rId16" imgW="368300" imgH="228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81" y="2425"/>
                          <a:ext cx="293" cy="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2047" name="Rectangle 31"/>
          <p:cNvSpPr>
            <a:spLocks noChangeArrowheads="1"/>
          </p:cNvSpPr>
          <p:nvPr/>
        </p:nvSpPr>
        <p:spPr bwMode="auto">
          <a:xfrm>
            <a:off x="1111250" y="3719513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无阻尼</a:t>
            </a:r>
          </a:p>
        </p:txBody>
      </p:sp>
      <p:sp>
        <p:nvSpPr>
          <p:cNvPr id="1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日期占位符 5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4543764-CBB3-4C81-A14F-0FBB8764F346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4339" name="页脚占位符 6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4340" name="灯片编号占位符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93CB865-E56F-436E-9198-F3880F3D8425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14341" name="Object 3"/>
          <p:cNvGraphicFramePr>
            <a:graphicFrameLocks noChangeAspect="1"/>
          </p:cNvGraphicFramePr>
          <p:nvPr/>
        </p:nvGraphicFramePr>
        <p:xfrm>
          <a:off x="179388" y="1052513"/>
          <a:ext cx="3970337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8" name="Visio" r:id="rId3" imgW="2014109" imgH="1137826" progId="Visio.Drawing.11">
                  <p:embed/>
                </p:oleObj>
              </mc:Choice>
              <mc:Fallback>
                <p:oleObj name="Visio" r:id="rId3" imgW="2014109" imgH="1137826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1052513"/>
                        <a:ext cx="3970337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0825" y="3644900"/>
          <a:ext cx="122555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9" name="Equation" r:id="rId5" imgW="571252" imgH="165028" progId="Equation.DSMT4">
                  <p:embed/>
                </p:oleObj>
              </mc:Choice>
              <mc:Fallback>
                <p:oleObj name="Equation" r:id="rId5" imgW="571252" imgH="165028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3644900"/>
                        <a:ext cx="1225550" cy="354013"/>
                      </a:xfrm>
                      <a:prstGeom prst="rect">
                        <a:avLst/>
                      </a:prstGeom>
                      <a:noFill/>
                      <a:ln w="9525" cap="flat" cmpd="sng" algn="ctr">
                        <a:solidFill>
                          <a:srgbClr val="FF99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17"/>
          <p:cNvGraphicFramePr>
            <a:graphicFrameLocks noChangeAspect="1"/>
          </p:cNvGraphicFramePr>
          <p:nvPr/>
        </p:nvGraphicFramePr>
        <p:xfrm>
          <a:off x="250825" y="4365625"/>
          <a:ext cx="3186113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0" name="Equation" r:id="rId7" imgW="1612900" imgH="482600" progId="Equation.DSMT4">
                  <p:embed/>
                </p:oleObj>
              </mc:Choice>
              <mc:Fallback>
                <p:oleObj name="Equation" r:id="rId7" imgW="1612900" imgH="482600" progId="Equation.DSMT4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4365625"/>
                        <a:ext cx="3186113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344" name="Group 28"/>
          <p:cNvGrpSpPr>
            <a:grpSpLocks/>
          </p:cNvGrpSpPr>
          <p:nvPr/>
        </p:nvGrpSpPr>
        <p:grpSpPr bwMode="auto">
          <a:xfrm>
            <a:off x="4684713" y="1125538"/>
            <a:ext cx="4279900" cy="5399087"/>
            <a:chOff x="2737" y="845"/>
            <a:chExt cx="2651" cy="3279"/>
          </a:xfrm>
        </p:grpSpPr>
        <p:pic>
          <p:nvPicPr>
            <p:cNvPr id="14348" name="Picture 26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9" y="845"/>
              <a:ext cx="2586" cy="1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349" name="Picture 27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" y="2502"/>
              <a:ext cx="2638" cy="1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4350" name="Object 22"/>
            <p:cNvGraphicFramePr>
              <a:graphicFrameLocks noChangeAspect="1"/>
            </p:cNvGraphicFramePr>
            <p:nvPr/>
          </p:nvGraphicFramePr>
          <p:xfrm>
            <a:off x="3016" y="845"/>
            <a:ext cx="317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1" name="Equation" r:id="rId11" imgW="393529" imgH="228501" progId="Equation.DSMT4">
                    <p:embed/>
                  </p:oleObj>
                </mc:Choice>
                <mc:Fallback>
                  <p:oleObj name="Equation" r:id="rId11" imgW="393529" imgH="228501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845"/>
                          <a:ext cx="317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1" name="Object 23"/>
            <p:cNvGraphicFramePr>
              <a:graphicFrameLocks noChangeAspect="1"/>
            </p:cNvGraphicFramePr>
            <p:nvPr/>
          </p:nvGraphicFramePr>
          <p:xfrm>
            <a:off x="5193" y="1616"/>
            <a:ext cx="195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2" name="Equation" r:id="rId13" imgW="241091" imgH="177646" progId="Equation.DSMT4">
                    <p:embed/>
                  </p:oleObj>
                </mc:Choice>
                <mc:Fallback>
                  <p:oleObj name="Equation" r:id="rId13" imgW="241091" imgH="177646" progId="Equation.DSMT4">
                    <p:embed/>
                    <p:pic>
                      <p:nvPicPr>
                        <p:cNvPr id="0" name="Object 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93" y="1616"/>
                          <a:ext cx="195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2" name="Object 24"/>
            <p:cNvGraphicFramePr>
              <a:graphicFrameLocks noChangeAspect="1"/>
            </p:cNvGraphicFramePr>
            <p:nvPr/>
          </p:nvGraphicFramePr>
          <p:xfrm>
            <a:off x="5096" y="3249"/>
            <a:ext cx="195" cy="1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3" name="Equation" r:id="rId15" imgW="241091" imgH="177646" progId="Equation.DSMT4">
                    <p:embed/>
                  </p:oleObj>
                </mc:Choice>
                <mc:Fallback>
                  <p:oleObj name="Equation" r:id="rId15" imgW="241091" imgH="177646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96" y="3249"/>
                          <a:ext cx="195" cy="1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53" name="Object 25"/>
            <p:cNvGraphicFramePr>
              <a:graphicFrameLocks noChangeAspect="1"/>
            </p:cNvGraphicFramePr>
            <p:nvPr/>
          </p:nvGraphicFramePr>
          <p:xfrm>
            <a:off x="3009" y="2523"/>
            <a:ext cx="298" cy="1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074" name="Equation" r:id="rId16" imgW="368300" imgH="228600" progId="Equation.DSMT4">
                    <p:embed/>
                  </p:oleObj>
                </mc:Choice>
                <mc:Fallback>
                  <p:oleObj name="Equation" r:id="rId16" imgW="368300" imgH="228600" progId="Equation.DSMT4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9" y="2523"/>
                          <a:ext cx="298" cy="1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43069" name="Rectangle 29"/>
          <p:cNvSpPr>
            <a:spLocks noChangeArrowheads="1"/>
          </p:cNvSpPr>
          <p:nvPr/>
        </p:nvSpPr>
        <p:spPr bwMode="auto">
          <a:xfrm>
            <a:off x="1400175" y="3575050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40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负阻尼</a:t>
            </a:r>
          </a:p>
        </p:txBody>
      </p:sp>
      <p:sp>
        <p:nvSpPr>
          <p:cNvPr id="19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0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2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6CC17C-2BF4-4C67-98BA-11F307CBFA9A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6147" name="页脚占位符 3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6148" name="灯片编号占位符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EBA4EF-1C51-472B-B002-9A34C4A86085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8" name="Rectangle 25"/>
          <p:cNvSpPr txBox="1">
            <a:spLocks noChangeArrowheads="1"/>
          </p:cNvSpPr>
          <p:nvPr/>
        </p:nvSpPr>
        <p:spPr>
          <a:xfrm>
            <a:off x="381000" y="188913"/>
            <a:ext cx="845820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9.1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87363" y="996950"/>
          <a:ext cx="3117850" cy="177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9" name="Visio" r:id="rId3" imgW="1558480" imgH="884682" progId="Visio.Drawing.11">
                  <p:embed/>
                </p:oleObj>
              </mc:Choice>
              <mc:Fallback>
                <p:oleObj name="Visio" r:id="rId3" imgW="1558480" imgH="884682" progId="Visio.Drawing.11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363" y="996950"/>
                        <a:ext cx="3117850" cy="177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208054"/>
              </p:ext>
            </p:extLst>
          </p:nvPr>
        </p:nvGraphicFramePr>
        <p:xfrm>
          <a:off x="4573587" y="1222060"/>
          <a:ext cx="2892425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" name="Visio" r:id="rId5" imgW="1446181" imgH="891969" progId="Visio.Drawing.11">
                  <p:embed/>
                </p:oleObj>
              </mc:Choice>
              <mc:Fallback>
                <p:oleObj name="Visio" r:id="rId5" imgW="1446181" imgH="891969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16479"/>
                      <a:stretch>
                        <a:fillRect/>
                      </a:stretch>
                    </p:blipFill>
                    <p:spPr bwMode="auto">
                      <a:xfrm>
                        <a:off x="4573587" y="1222060"/>
                        <a:ext cx="2892425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3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740566"/>
              </p:ext>
            </p:extLst>
          </p:nvPr>
        </p:nvGraphicFramePr>
        <p:xfrm>
          <a:off x="4111624" y="3781267"/>
          <a:ext cx="3816350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" name="Visio" r:id="rId7" imgW="1908238" imgH="869680" progId="Visio.Drawing.11">
                  <p:embed/>
                </p:oleObj>
              </mc:Choice>
              <mc:Fallback>
                <p:oleObj name="Visio" r:id="rId7" imgW="1908238" imgH="86968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1624" y="3781267"/>
                        <a:ext cx="3816350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/>
        </p:nvGraphicFramePr>
        <p:xfrm>
          <a:off x="277813" y="3662363"/>
          <a:ext cx="3306762" cy="183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" name="Visio" r:id="rId9" imgW="1653053" imgH="1019124" progId="Visio.Drawing.11">
                  <p:embed/>
                </p:oleObj>
              </mc:Choice>
              <mc:Fallback>
                <p:oleObj name="Visio" r:id="rId9" imgW="1653053" imgH="1019124" progId="Visio.Drawing.11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9639"/>
                      <a:stretch>
                        <a:fillRect/>
                      </a:stretch>
                    </p:blipFill>
                    <p:spPr bwMode="auto">
                      <a:xfrm>
                        <a:off x="277813" y="3662363"/>
                        <a:ext cx="3306762" cy="183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116013" y="5692775"/>
            <a:ext cx="261161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dirty="0">
                <a:ea typeface="隶书" panose="02010509060101010101" pitchFamily="49" charset="-122"/>
              </a:rPr>
              <a:t>一般二阶</a:t>
            </a:r>
            <a:r>
              <a:rPr lang="en-US" altLang="zh-CN" dirty="0">
                <a:ea typeface="隶书" panose="02010509060101010101" pitchFamily="49" charset="-122"/>
              </a:rPr>
              <a:t>RLL</a:t>
            </a:r>
            <a:r>
              <a:rPr lang="zh-CN" altLang="zh-CN" dirty="0">
                <a:ea typeface="隶书" panose="02010509060101010101" pitchFamily="49" charset="-122"/>
              </a:rPr>
              <a:t>电路</a:t>
            </a:r>
            <a:endParaRPr lang="zh-CN" altLang="en-US" dirty="0">
              <a:ea typeface="隶书" panose="02010509060101010101" pitchFamily="49" charset="-122"/>
            </a:endParaRPr>
          </a:p>
        </p:txBody>
      </p: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163622" y="5725176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dirty="0">
                <a:ea typeface="隶书" panose="02010509060101010101" pitchFamily="49" charset="-122"/>
              </a:rPr>
              <a:t>一般二阶</a:t>
            </a:r>
            <a:r>
              <a:rPr lang="en-US" altLang="zh-CN" dirty="0">
                <a:ea typeface="隶书" panose="02010509060101010101" pitchFamily="49" charset="-122"/>
              </a:rPr>
              <a:t>RCC</a:t>
            </a:r>
            <a:r>
              <a:rPr lang="zh-CN" altLang="zh-CN" dirty="0">
                <a:ea typeface="隶书" panose="02010509060101010101" pitchFamily="49" charset="-122"/>
              </a:rPr>
              <a:t>电路</a:t>
            </a:r>
            <a:endParaRPr lang="zh-CN" altLang="en-US" dirty="0">
              <a:ea typeface="隶书" panose="02010509060101010101" pitchFamily="49" charset="-122"/>
            </a:endParaRPr>
          </a:p>
        </p:txBody>
      </p: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116013" y="2901950"/>
            <a:ext cx="2012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>
                <a:ea typeface="隶书" panose="02010509060101010101" pitchFamily="49" charset="-122"/>
              </a:rPr>
              <a:t>RLC</a:t>
            </a:r>
            <a:r>
              <a:rPr lang="zh-CN" altLang="en-US">
                <a:ea typeface="隶书" panose="02010509060101010101" pitchFamily="49" charset="-122"/>
              </a:rPr>
              <a:t>串</a:t>
            </a:r>
            <a:r>
              <a:rPr lang="zh-CN" altLang="zh-CN">
                <a:ea typeface="隶书" panose="02010509060101010101" pitchFamily="49" charset="-122"/>
              </a:rPr>
              <a:t>联电路</a:t>
            </a:r>
            <a:endParaRPr lang="zh-CN" altLang="en-US">
              <a:ea typeface="隶书" panose="02010509060101010101" pitchFamily="49" charset="-122"/>
            </a:endParaRPr>
          </a:p>
        </p:txBody>
      </p: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148064" y="2884462"/>
            <a:ext cx="20145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dirty="0">
                <a:ea typeface="隶书" panose="02010509060101010101" pitchFamily="49" charset="-122"/>
              </a:rPr>
              <a:t>RLC</a:t>
            </a:r>
            <a:r>
              <a:rPr lang="zh-CN" altLang="zh-CN" dirty="0">
                <a:ea typeface="隶书" panose="02010509060101010101" pitchFamily="49" charset="-122"/>
              </a:rPr>
              <a:t>并联电路</a:t>
            </a:r>
            <a:endParaRPr lang="zh-CN" altLang="en-US" dirty="0"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9" name="Text Box 2"/>
          <p:cNvSpPr txBox="1">
            <a:spLocks noChangeArrowheads="1"/>
          </p:cNvSpPr>
          <p:nvPr/>
        </p:nvSpPr>
        <p:spPr bwMode="auto">
          <a:xfrm>
            <a:off x="212725" y="2492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7050" name="Rectangle 3"/>
          <p:cNvSpPr>
            <a:spLocks noChangeArrowheads="1"/>
          </p:cNvSpPr>
          <p:nvPr/>
        </p:nvSpPr>
        <p:spPr bwMode="auto">
          <a:xfrm>
            <a:off x="304800" y="2286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endParaRPr kumimoji="1" lang="zh-CN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90468" name="Object 4"/>
          <p:cNvGraphicFramePr>
            <a:graphicFrameLocks noChangeAspect="1"/>
          </p:cNvGraphicFramePr>
          <p:nvPr>
            <p:extLst/>
          </p:nvPr>
        </p:nvGraphicFramePr>
        <p:xfrm>
          <a:off x="2293938" y="600075"/>
          <a:ext cx="4340225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7" name="Equation" r:id="rId3" imgW="2145960" imgH="444240" progId="Equation.DSMT4">
                  <p:embed/>
                </p:oleObj>
              </mc:Choice>
              <mc:Fallback>
                <p:oleObj name="Equation" r:id="rId3" imgW="2145960" imgH="444240" progId="Equation.DSMT4">
                  <p:embed/>
                  <p:pic>
                    <p:nvPicPr>
                      <p:cNvPr id="19046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3938" y="600075"/>
                        <a:ext cx="4340225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0" name="Object 6"/>
          <p:cNvGraphicFramePr>
            <a:graphicFrameLocks noChangeAspect="1"/>
          </p:cNvGraphicFramePr>
          <p:nvPr>
            <p:extLst/>
          </p:nvPr>
        </p:nvGraphicFramePr>
        <p:xfrm>
          <a:off x="2232025" y="3414713"/>
          <a:ext cx="4462463" cy="995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8" name="Equation" r:id="rId5" imgW="1993680" imgH="444240" progId="Equation.DSMT4">
                  <p:embed/>
                </p:oleObj>
              </mc:Choice>
              <mc:Fallback>
                <p:oleObj name="Equation" r:id="rId5" imgW="1993680" imgH="444240" progId="Equation.DSMT4">
                  <p:embed/>
                  <p:pic>
                    <p:nvPicPr>
                      <p:cNvPr id="19047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3414713"/>
                        <a:ext cx="4462463" cy="995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4322956"/>
              </p:ext>
            </p:extLst>
          </p:nvPr>
        </p:nvGraphicFramePr>
        <p:xfrm>
          <a:off x="3940175" y="4427538"/>
          <a:ext cx="3633788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9" name="Equation" r:id="rId7" imgW="1371600" imgH="241200" progId="Equation.DSMT4">
                  <p:embed/>
                </p:oleObj>
              </mc:Choice>
              <mc:Fallback>
                <p:oleObj name="Equation" r:id="rId7" imgW="1371600" imgH="241200" progId="Equation.DSMT4">
                  <p:embed/>
                  <p:pic>
                    <p:nvPicPr>
                      <p:cNvPr id="19047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4427538"/>
                        <a:ext cx="3633788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2" name="Object 8"/>
          <p:cNvGraphicFramePr>
            <a:graphicFrameLocks noChangeAspect="1"/>
          </p:cNvGraphicFramePr>
          <p:nvPr>
            <p:extLst/>
          </p:nvPr>
        </p:nvGraphicFramePr>
        <p:xfrm>
          <a:off x="2178050" y="2039938"/>
          <a:ext cx="46926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0" name="Equation" r:id="rId9" imgW="2298600" imgH="444240" progId="Equation.DSMT4">
                  <p:embed/>
                </p:oleObj>
              </mc:Choice>
              <mc:Fallback>
                <p:oleObj name="Equation" r:id="rId9" imgW="2298600" imgH="444240" progId="Equation.DSMT4">
                  <p:embed/>
                  <p:pic>
                    <p:nvPicPr>
                      <p:cNvPr id="19047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8050" y="2039938"/>
                        <a:ext cx="4692650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0473" name="Object 9"/>
          <p:cNvGraphicFramePr>
            <a:graphicFrameLocks noChangeAspect="1"/>
          </p:cNvGraphicFramePr>
          <p:nvPr>
            <p:extLst/>
          </p:nvPr>
        </p:nvGraphicFramePr>
        <p:xfrm>
          <a:off x="3940175" y="2797175"/>
          <a:ext cx="3138488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1" name="Equation" r:id="rId11" imgW="1206360" imgH="241200" progId="Equation.DSMT4">
                  <p:embed/>
                </p:oleObj>
              </mc:Choice>
              <mc:Fallback>
                <p:oleObj name="Equation" r:id="rId11" imgW="1206360" imgH="241200" progId="Equation.DSMT4">
                  <p:embed/>
                  <p:pic>
                    <p:nvPicPr>
                      <p:cNvPr id="19047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0175" y="2797175"/>
                        <a:ext cx="3138488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293938" y="5003800"/>
            <a:ext cx="4927600" cy="1379537"/>
            <a:chOff x="1445" y="3062"/>
            <a:chExt cx="3104" cy="869"/>
          </a:xfrm>
        </p:grpSpPr>
        <p:sp>
          <p:nvSpPr>
            <p:cNvPr id="87065" name="Rectangle 11"/>
            <p:cNvSpPr>
              <a:spLocks noChangeArrowheads="1"/>
            </p:cNvSpPr>
            <p:nvPr/>
          </p:nvSpPr>
          <p:spPr bwMode="auto">
            <a:xfrm>
              <a:off x="3532" y="3249"/>
              <a:ext cx="1017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98000" rIns="19800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定常数</a:t>
              </a:r>
            </a:p>
          </p:txBody>
        </p:sp>
        <p:graphicFrame>
          <p:nvGraphicFramePr>
            <p:cNvPr id="87048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1445" y="3062"/>
            <a:ext cx="1865" cy="8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32" name="Equation" r:id="rId13" imgW="1269720" imgH="660240" progId="Equation.DSMT4">
                    <p:embed/>
                  </p:oleObj>
                </mc:Choice>
                <mc:Fallback>
                  <p:oleObj name="Equation" r:id="rId13" imgW="1269720" imgH="660240" progId="Equation.DSMT4">
                    <p:embed/>
                    <p:pic>
                      <p:nvPicPr>
                        <p:cNvPr id="8704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5" y="3062"/>
                          <a:ext cx="1865" cy="8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0477" name="Text Box 13" descr="绿色大理石"/>
          <p:cNvSpPr txBox="1">
            <a:spLocks noChangeArrowheads="1"/>
          </p:cNvSpPr>
          <p:nvPr/>
        </p:nvSpPr>
        <p:spPr bwMode="auto">
          <a:xfrm>
            <a:off x="539750" y="2276872"/>
            <a:ext cx="1295400" cy="2654300"/>
          </a:xfrm>
          <a:prstGeom prst="rect">
            <a:avLst/>
          </a:prstGeom>
          <a:noFill/>
          <a:ln>
            <a:noFill/>
          </a:ln>
        </p:spPr>
        <p:txBody>
          <a:bodyPr lIns="198000" rIns="198000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可推广应用于一般二阶电路</a:t>
            </a:r>
          </a:p>
        </p:txBody>
      </p:sp>
      <p:grpSp>
        <p:nvGrpSpPr>
          <p:cNvPr id="5" name="Group 20"/>
          <p:cNvGrpSpPr>
            <a:grpSpLocks/>
          </p:cNvGrpSpPr>
          <p:nvPr/>
        </p:nvGrpSpPr>
        <p:grpSpPr bwMode="auto">
          <a:xfrm>
            <a:off x="250825" y="620713"/>
            <a:ext cx="1644650" cy="850900"/>
            <a:chOff x="385" y="3022"/>
            <a:chExt cx="1036" cy="536"/>
          </a:xfrm>
        </p:grpSpPr>
        <p:pic>
          <p:nvPicPr>
            <p:cNvPr id="87059" name="Picture 21" descr="123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3022"/>
              <a:ext cx="590" cy="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060" name="Text Box 22"/>
            <p:cNvSpPr txBox="1">
              <a:spLocks noChangeArrowheads="1"/>
            </p:cNvSpPr>
            <p:nvPr/>
          </p:nvSpPr>
          <p:spPr bwMode="auto">
            <a:xfrm>
              <a:off x="793" y="3125"/>
              <a:ext cx="628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kumimoji="1" lang="zh-CN" altLang="en-US" sz="3200" b="0">
                  <a:solidFill>
                    <a:srgbClr val="FA7748"/>
                  </a:solidFill>
                  <a:latin typeface="Times New Roman" panose="02020603050405020304" pitchFamily="18" charset="0"/>
                </a:rPr>
                <a:t>小结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48D0BC3-7D38-4E9B-A8B6-0BC31D97AEF8}"/>
              </a:ext>
            </a:extLst>
          </p:cNvPr>
          <p:cNvSpPr txBox="1"/>
          <p:nvPr/>
        </p:nvSpPr>
        <p:spPr>
          <a:xfrm>
            <a:off x="611560" y="6277834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三种通解形式值得重点掌握（因为更为本质）！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D5B05E-9110-47D9-B46C-076BED773834}"/>
              </a:ext>
            </a:extLst>
          </p:cNvPr>
          <p:cNvSpPr/>
          <p:nvPr/>
        </p:nvSpPr>
        <p:spPr bwMode="auto">
          <a:xfrm>
            <a:off x="3779912" y="1387475"/>
            <a:ext cx="3090788" cy="6524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19" name="Object 5">
            <a:extLst>
              <a:ext uri="{FF2B5EF4-FFF2-40B4-BE49-F238E27FC236}">
                <a16:creationId xmlns:a16="http://schemas.microsoft.com/office/drawing/2014/main" id="{EAD25F5A-0AE4-4F14-89D5-C36FAA6378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915230"/>
              </p:ext>
            </p:extLst>
          </p:nvPr>
        </p:nvGraphicFramePr>
        <p:xfrm>
          <a:off x="3967471" y="1415256"/>
          <a:ext cx="28225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3" name="Equation" r:id="rId16" imgW="1066680" imgH="241200" progId="Equation.DSMT4">
                  <p:embed/>
                </p:oleObj>
              </mc:Choice>
              <mc:Fallback>
                <p:oleObj name="Equation" r:id="rId16" imgW="1066680" imgH="241200" progId="Equation.DSMT4">
                  <p:embed/>
                  <p:pic>
                    <p:nvPicPr>
                      <p:cNvPr id="19046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7471" y="1415256"/>
                        <a:ext cx="2822575" cy="596900"/>
                      </a:xfrm>
                      <a:prstGeom prst="rect">
                        <a:avLst/>
                      </a:prstGeom>
                      <a:noFill/>
                      <a:ln w="57150"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1DDC2EC1-48F1-4D0C-BB94-C13014C16B8A}"/>
              </a:ext>
            </a:extLst>
          </p:cNvPr>
          <p:cNvSpPr/>
          <p:nvPr/>
        </p:nvSpPr>
        <p:spPr bwMode="auto">
          <a:xfrm>
            <a:off x="3940175" y="2774086"/>
            <a:ext cx="3138488" cy="713652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A96959-CDD7-4476-8922-D7330DCF01F1}"/>
              </a:ext>
            </a:extLst>
          </p:cNvPr>
          <p:cNvSpPr/>
          <p:nvPr/>
        </p:nvSpPr>
        <p:spPr bwMode="auto">
          <a:xfrm>
            <a:off x="3940175" y="4410075"/>
            <a:ext cx="3633788" cy="58477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43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9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90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0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90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0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0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477" grpId="0"/>
      <p:bldP spid="6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11B8005-0BCA-44B8-A7B5-E03B1E68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4F9F52-11A3-4ABB-8549-FC900F46DBB8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791F3C-18B0-442D-85F6-954BF0A2F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77130E-9D26-4A38-919B-BA6C7EE03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3FFC9-11CC-40BA-81D6-981F559FBE5F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A9FC8B-1C9E-484D-B250-DB05483DD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8" y="502481"/>
            <a:ext cx="8807245" cy="332114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CF4F35-2F9A-4F9D-B0C4-FA52AB61409D}"/>
              </a:ext>
            </a:extLst>
          </p:cNvPr>
          <p:cNvSpPr txBox="1"/>
          <p:nvPr/>
        </p:nvSpPr>
        <p:spPr>
          <a:xfrm>
            <a:off x="289235" y="3933056"/>
            <a:ext cx="878157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这里的表达式并不是一般形式，只在</a:t>
            </a:r>
            <a:r>
              <a:rPr lang="en-US" altLang="zh-CN" sz="2800" dirty="0">
                <a:solidFill>
                  <a:srgbClr val="FF0000"/>
                </a:solidFill>
              </a:rPr>
              <a:t>RLC</a:t>
            </a:r>
            <a:r>
              <a:rPr lang="zh-CN" altLang="en-US" sz="2800" dirty="0">
                <a:solidFill>
                  <a:srgbClr val="FF0000"/>
                </a:solidFill>
              </a:rPr>
              <a:t>串联二阶电路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以下条件下才成立！</a:t>
            </a:r>
          </a:p>
        </p:txBody>
      </p:sp>
      <p:graphicFrame>
        <p:nvGraphicFramePr>
          <p:cNvPr id="7" name="Object 8">
            <a:extLst>
              <a:ext uri="{FF2B5EF4-FFF2-40B4-BE49-F238E27FC236}">
                <a16:creationId xmlns:a16="http://schemas.microsoft.com/office/drawing/2014/main" id="{A1B8A8CF-46AD-496C-9222-688A288B90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1584807"/>
              </p:ext>
            </p:extLst>
          </p:nvPr>
        </p:nvGraphicFramePr>
        <p:xfrm>
          <a:off x="2269797" y="4996596"/>
          <a:ext cx="2665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6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7" name="Object 8">
                        <a:extLst>
                          <a:ext uri="{FF2B5EF4-FFF2-40B4-BE49-F238E27FC236}">
                            <a16:creationId xmlns:a16="http://schemas.microsoft.com/office/drawing/2014/main" id="{A1B8A8CF-46AD-496C-9222-688A288B90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797" y="4996596"/>
                        <a:ext cx="2665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">
            <a:extLst>
              <a:ext uri="{FF2B5EF4-FFF2-40B4-BE49-F238E27FC236}">
                <a16:creationId xmlns:a16="http://schemas.microsoft.com/office/drawing/2014/main" id="{AFEA0F13-1304-4EAB-88C3-4524D6199B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258337"/>
              </p:ext>
            </p:extLst>
          </p:nvPr>
        </p:nvGraphicFramePr>
        <p:xfrm>
          <a:off x="2269574" y="5596860"/>
          <a:ext cx="3478212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77" name="Equation" r:id="rId6" imgW="1739900" imgH="469900" progId="Equation.DSMT4">
                  <p:embed/>
                </p:oleObj>
              </mc:Choice>
              <mc:Fallback>
                <p:oleObj name="Equation" r:id="rId6" imgW="1739900" imgH="469900" progId="Equation.DSMT4">
                  <p:embed/>
                  <p:pic>
                    <p:nvPicPr>
                      <p:cNvPr id="8" name="Object 9">
                        <a:extLst>
                          <a:ext uri="{FF2B5EF4-FFF2-40B4-BE49-F238E27FC236}">
                            <a16:creationId xmlns:a16="http://schemas.microsoft.com/office/drawing/2014/main" id="{AFEA0F13-1304-4EAB-88C3-4524D6199B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9574" y="5596860"/>
                        <a:ext cx="3478212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6563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A321E5-DA5B-46BD-8ACC-568E9AEC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4F9F52-11A3-4ABB-8549-FC900F46DBB8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03B290-4923-4D2C-85E4-2C5A2159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52C09-96BF-419C-BC01-523716EC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3FFC9-11CC-40BA-81D6-981F559FBE5F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C78399-FF9E-477A-BF60-EDB317472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5" y="764704"/>
            <a:ext cx="9036496" cy="38434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4B55A8-0D2D-494A-885F-89CCB884BD08}"/>
              </a:ext>
            </a:extLst>
          </p:cNvPr>
          <p:cNvSpPr txBox="1"/>
          <p:nvPr/>
        </p:nvSpPr>
        <p:spPr>
          <a:xfrm>
            <a:off x="4860032" y="3167390"/>
            <a:ext cx="3815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这里答案</a:t>
            </a:r>
            <a:r>
              <a:rPr lang="en-US" altLang="zh-CN" sz="2800" dirty="0">
                <a:solidFill>
                  <a:srgbClr val="FF0000"/>
                </a:solidFill>
              </a:rPr>
              <a:t>-100</a:t>
            </a:r>
            <a:r>
              <a:rPr lang="zh-CN" altLang="en-US" sz="2800" dirty="0">
                <a:solidFill>
                  <a:srgbClr val="FF0000"/>
                </a:solidFill>
              </a:rPr>
              <a:t>之后少了</a:t>
            </a:r>
            <a:r>
              <a:rPr lang="en-US" altLang="zh-CN" sz="2800" dirty="0">
                <a:solidFill>
                  <a:srgbClr val="FF0000"/>
                </a:solidFill>
              </a:rPr>
              <a:t>t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2789D3B-2966-43F2-BE22-307B97B2D27B}"/>
              </a:ext>
            </a:extLst>
          </p:cNvPr>
          <p:cNvCxnSpPr>
            <a:cxnSpLocks/>
          </p:cNvCxnSpPr>
          <p:nvPr/>
        </p:nvCxnSpPr>
        <p:spPr bwMode="auto">
          <a:xfrm>
            <a:off x="6372200" y="3645024"/>
            <a:ext cx="0" cy="5760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BC14150-A2FE-4CD0-82FF-1DF6D972A534}"/>
              </a:ext>
            </a:extLst>
          </p:cNvPr>
          <p:cNvSpPr txBox="1"/>
          <p:nvPr/>
        </p:nvSpPr>
        <p:spPr>
          <a:xfrm>
            <a:off x="85837" y="4649736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有一定难度，不能直接套用书本公式，需要用到原始的通解形式！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1D9F8C3F-1F4F-43CA-BAF4-408F91AE1149}"/>
                  </a:ext>
                </a:extLst>
              </p:cNvPr>
              <p:cNvSpPr txBox="1"/>
              <p:nvPr/>
            </p:nvSpPr>
            <p:spPr bwMode="auto">
              <a:xfrm>
                <a:off x="1980638" y="5307789"/>
                <a:ext cx="2807386" cy="610871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sz="2000" dirty="0"/>
                  <a:t> 0V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1D9F8C3F-1F4F-43CA-BAF4-408F91AE1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638" y="5307789"/>
                <a:ext cx="2807386" cy="610871"/>
              </a:xfrm>
              <a:prstGeom prst="rect">
                <a:avLst/>
              </a:prstGeom>
              <a:blipFill>
                <a:blip r:embed="rId3"/>
                <a:stretch>
                  <a:fillRect t="-6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68BBFC8-C6C1-4962-9B09-C1096CB11D36}"/>
                  </a:ext>
                </a:extLst>
              </p:cNvPr>
              <p:cNvSpPr txBox="1"/>
              <p:nvPr/>
            </p:nvSpPr>
            <p:spPr bwMode="auto">
              <a:xfrm>
                <a:off x="1979613" y="5918661"/>
                <a:ext cx="4248571" cy="9398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</m:den>
                    </m:f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altLang="zh-CN" sz="2400" dirty="0"/>
                  <a:t>100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68BBFC8-C6C1-4962-9B09-C1096CB1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5918661"/>
                <a:ext cx="4248571" cy="93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9BB249F3-9900-4CFA-9553-CCCF3BC70992}"/>
              </a:ext>
            </a:extLst>
          </p:cNvPr>
          <p:cNvSpPr txBox="1"/>
          <p:nvPr/>
        </p:nvSpPr>
        <p:spPr>
          <a:xfrm>
            <a:off x="6372200" y="6021288"/>
            <a:ext cx="2783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也可以从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i="1" dirty="0" err="1">
                <a:solidFill>
                  <a:srgbClr val="FF0000"/>
                </a:solidFill>
              </a:rPr>
              <a:t>i</a:t>
            </a:r>
            <a:r>
              <a:rPr lang="en-US" altLang="zh-CN" sz="1400" i="1" dirty="0" err="1">
                <a:solidFill>
                  <a:srgbClr val="FF0000"/>
                </a:solidFill>
              </a:rPr>
              <a:t>L</a:t>
            </a:r>
            <a:r>
              <a:rPr lang="en-US" altLang="zh-CN" sz="2400" dirty="0">
                <a:solidFill>
                  <a:srgbClr val="FF0000"/>
                </a:solidFill>
              </a:rPr>
              <a:t>  </a:t>
            </a:r>
            <a:r>
              <a:rPr lang="zh-CN" altLang="en-US" sz="2400" dirty="0">
                <a:solidFill>
                  <a:srgbClr val="FF0000"/>
                </a:solidFill>
              </a:rPr>
              <a:t>计算！</a:t>
            </a:r>
          </a:p>
        </p:txBody>
      </p:sp>
    </p:spTree>
    <p:extLst>
      <p:ext uri="{BB962C8B-B14F-4D97-AF65-F5344CB8AC3E}">
        <p14:creationId xmlns:p14="http://schemas.microsoft.com/office/powerpoint/2010/main" val="373695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2F0C-66CA-4A3F-BE8A-E0362E57822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EB2F47-5AB1-4830-BEB8-2C560C0D2324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113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RLC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串联二阶电路补充说明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848844-103B-4590-8A7D-B1E9BDEFC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329993"/>
            <a:ext cx="3788247" cy="23762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2494CB0-FD55-4478-A4ED-A0CD8F296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7" y="835652"/>
            <a:ext cx="5291880" cy="1657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A5AD22B7-9798-4809-8DCC-A163A0D2E909}"/>
                  </a:ext>
                </a:extLst>
              </p:cNvPr>
              <p:cNvSpPr txBox="1"/>
              <p:nvPr/>
            </p:nvSpPr>
            <p:spPr bwMode="auto">
              <a:xfrm>
                <a:off x="-21976" y="3491049"/>
                <a:ext cx="8784976" cy="1657244"/>
              </a:xfrm>
              <a:prstGeom prst="rect">
                <a:avLst/>
              </a:prstGeom>
              <a:noFill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den>
                          </m:f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altLang="zh-CN" sz="2400" b="0" dirty="0">
                    <a:solidFill>
                      <a:srgbClr val="000000"/>
                    </a:solidFill>
                  </a:rPr>
                  <a:t>                             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zh-CN" altLang="en-US" sz="2800" dirty="0">
                        <a:solidFill>
                          <a:srgbClr val="000000"/>
                        </a:solidFill>
                      </a:rPr>
                      <m:t> </m:t>
                    </m:r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</m:oMath>
                </a14:m>
                <a:r>
                  <a:rPr lang="zh-CN" altLang="en-US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  <m:f>
                      <m:f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sSub>
                      <m:sSubPr>
                        <m:ctrlPr>
                          <a:rPr lang="zh-CN" alt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altLang="zh-CN" sz="2800" b="0" i="1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endParaRPr lang="zh-CN" altLang="en-US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5" name="Object 10">
                <a:extLst>
                  <a:ext uri="{FF2B5EF4-FFF2-40B4-BE49-F238E27FC236}">
                    <a16:creationId xmlns:a16="http://schemas.microsoft.com/office/drawing/2014/main" id="{A5AD22B7-9798-4809-8DCC-A163A0D2E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1976" y="3491049"/>
                <a:ext cx="8784976" cy="16572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85C4D2-E6D6-4874-8443-3292A47D971B}"/>
                  </a:ext>
                </a:extLst>
              </p:cNvPr>
              <p:cNvSpPr/>
              <p:nvPr/>
            </p:nvSpPr>
            <p:spPr>
              <a:xfrm>
                <a:off x="1259632" y="5373216"/>
                <a:ext cx="5544616" cy="95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85C4D2-E6D6-4874-8443-3292A47D9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5373216"/>
                <a:ext cx="5544616" cy="9570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621529-166B-495B-9010-3E2096C5187A}"/>
                  </a:ext>
                </a:extLst>
              </p:cNvPr>
              <p:cNvSpPr/>
              <p:nvPr/>
            </p:nvSpPr>
            <p:spPr>
              <a:xfrm>
                <a:off x="1680070" y="2432694"/>
                <a:ext cx="4404098" cy="833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altLang="zh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>
                        <m:f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621529-166B-495B-9010-3E2096C51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070" y="2432694"/>
                <a:ext cx="4404098" cy="833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箭头: 右 9">
            <a:extLst>
              <a:ext uri="{FF2B5EF4-FFF2-40B4-BE49-F238E27FC236}">
                <a16:creationId xmlns:a16="http://schemas.microsoft.com/office/drawing/2014/main" id="{4A6072C0-2F56-4097-8D00-F647A7CFC372}"/>
              </a:ext>
            </a:extLst>
          </p:cNvPr>
          <p:cNvSpPr/>
          <p:nvPr/>
        </p:nvSpPr>
        <p:spPr bwMode="auto">
          <a:xfrm>
            <a:off x="755576" y="5805264"/>
            <a:ext cx="924494" cy="288032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2D2C6B-6125-4868-9249-05F51E0B839F}"/>
              </a:ext>
            </a:extLst>
          </p:cNvPr>
          <p:cNvSpPr txBox="1"/>
          <p:nvPr/>
        </p:nvSpPr>
        <p:spPr>
          <a:xfrm>
            <a:off x="6084168" y="5164450"/>
            <a:ext cx="2808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电容电压和电感电流（均为系统状态变量）具有完全相同的方程形式！</a:t>
            </a:r>
          </a:p>
        </p:txBody>
      </p:sp>
    </p:spTree>
    <p:extLst>
      <p:ext uri="{BB962C8B-B14F-4D97-AF65-F5344CB8AC3E}">
        <p14:creationId xmlns:p14="http://schemas.microsoft.com/office/powerpoint/2010/main" val="158376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" grpId="0"/>
      <p:bldP spid="9" grpId="0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D70509-ED90-4271-8DE9-56FA0F610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4F9F52-11A3-4ABB-8549-FC900F46DBB8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E7A9A6A-7A9C-4FE5-89A6-D1FAFBB31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8849D2-8B7F-4606-8561-F25678E0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3FFC9-11CC-40BA-81D6-981F559FBE5F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4D306BDE-D0DB-4721-A76C-D6C453FC1A7D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188913"/>
            <a:ext cx="845820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二阶电路的零输入响应拓展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-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 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RLC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并联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92CBC9-C837-420F-AAE0-E0F950730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54" y="744239"/>
            <a:ext cx="6861876" cy="280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B63B2A29-1943-4F0B-A8AD-F1204407ECB7}"/>
                  </a:ext>
                </a:extLst>
              </p:cNvPr>
              <p:cNvSpPr txBox="1"/>
              <p:nvPr/>
            </p:nvSpPr>
            <p:spPr bwMode="auto">
              <a:xfrm>
                <a:off x="1339605" y="4433551"/>
                <a:ext cx="6624736" cy="95597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衰减系数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𝐿𝐶</m:t>
                              </m:r>
                            </m:den>
                          </m:f>
                        </m:e>
                      </m:rad>
                      <m:r>
                        <a:rPr lang="zh-CN" altLang="en-US" sz="2400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谐振角频率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B63B2A29-1943-4F0B-A8AD-F1204407E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9605" y="4433551"/>
                <a:ext cx="6624736" cy="955973"/>
              </a:xfrm>
              <a:prstGeom prst="rect">
                <a:avLst/>
              </a:prstGeom>
              <a:blipFill>
                <a:blip r:embed="rId3"/>
                <a:stretch>
                  <a:fillRect b="-1847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5455E9-8896-4631-8606-33B80E65D86C}"/>
                  </a:ext>
                </a:extLst>
              </p:cNvPr>
              <p:cNvSpPr/>
              <p:nvPr/>
            </p:nvSpPr>
            <p:spPr>
              <a:xfrm>
                <a:off x="2411760" y="3761007"/>
                <a:ext cx="337553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05455E9-8896-4631-8606-33B80E65D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761007"/>
                <a:ext cx="3375539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2E1EE27-B46A-494B-A688-5A4DBFC55D89}"/>
              </a:ext>
            </a:extLst>
          </p:cNvPr>
          <p:cNvSpPr txBox="1"/>
          <p:nvPr/>
        </p:nvSpPr>
        <p:spPr>
          <a:xfrm>
            <a:off x="567968" y="5733256"/>
            <a:ext cx="8400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完全相同的特征方程标准形式，唯一不同 </a:t>
            </a:r>
            <a:r>
              <a:rPr lang="zh-CN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</a:t>
            </a:r>
            <a:r>
              <a:rPr lang="zh-CN" altLang="en-US" sz="2800" dirty="0">
                <a:solidFill>
                  <a:srgbClr val="FF0000"/>
                </a:solidFill>
              </a:rPr>
              <a:t>表达式！</a:t>
            </a:r>
          </a:p>
        </p:txBody>
      </p:sp>
    </p:spTree>
    <p:extLst>
      <p:ext uri="{BB962C8B-B14F-4D97-AF65-F5344CB8AC3E}">
        <p14:creationId xmlns:p14="http://schemas.microsoft.com/office/powerpoint/2010/main" val="1565951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2F0C-66CA-4A3F-BE8A-E0362E57822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EB2F47-5AB1-4830-BEB8-2C560C0D2324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113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RLC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并联二阶电路补充说明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85C4D2-E6D6-4874-8443-3292A47D971B}"/>
                  </a:ext>
                </a:extLst>
              </p:cNvPr>
              <p:cNvSpPr/>
              <p:nvPr/>
            </p:nvSpPr>
            <p:spPr>
              <a:xfrm>
                <a:off x="1290457" y="4685921"/>
                <a:ext cx="5544616" cy="957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sSub>
                        <m:sSub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D85C4D2-E6D6-4874-8443-3292A47D97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457" y="4685921"/>
                <a:ext cx="5544616" cy="9570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621529-166B-495B-9010-3E2096C5187A}"/>
                  </a:ext>
                </a:extLst>
              </p:cNvPr>
              <p:cNvSpPr/>
              <p:nvPr/>
            </p:nvSpPr>
            <p:spPr>
              <a:xfrm>
                <a:off x="1699805" y="3387852"/>
                <a:ext cx="4404098" cy="8334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f>
                        <m:f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den>
                          </m:f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621529-166B-495B-9010-3E2096C518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805" y="3387852"/>
                <a:ext cx="4404098" cy="8334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22D2C6B-6125-4868-9249-05F51E0B839F}"/>
              </a:ext>
            </a:extLst>
          </p:cNvPr>
          <p:cNvSpPr txBox="1"/>
          <p:nvPr/>
        </p:nvSpPr>
        <p:spPr>
          <a:xfrm>
            <a:off x="6218577" y="4616151"/>
            <a:ext cx="289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（课下好好推导）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>
                <a:solidFill>
                  <a:srgbClr val="FF0000"/>
                </a:solidFill>
              </a:rPr>
              <a:t>电容电压和电感电流（均为系统状态变量）具有完全相同的方程形式！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BC9E2B-C0A1-4065-AEBA-F142ABF40C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1324" y="723355"/>
            <a:ext cx="3617614" cy="20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2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B02B41-A384-45D9-B140-8B1447D6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EFE542-0A5B-46B6-92F1-E76C25B62761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906D81-786C-4252-83E4-A0E2C918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2B8CF-9E4E-4A81-AF9E-58724484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43D13-C057-4D50-8C35-91537BE343D6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AD79278-4AD9-4565-8D1F-D9B73343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9" y="116632"/>
            <a:ext cx="8590638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525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41EC13-C726-4029-84EA-6F8DD108D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58" y="692696"/>
            <a:ext cx="9056883" cy="4968552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5BAA1-E8D0-48FE-AD67-60660CD18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7EFE542-0A5B-46B6-92F1-E76C25B62761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61CE57-58BC-4A36-8601-D1695FB7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D53E3-894D-47F9-8971-B179423A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9F43D13-C057-4D50-8C35-91537BE343D6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FDC870-BD7D-4051-B282-5BA597E26C55}"/>
              </a:ext>
            </a:extLst>
          </p:cNvPr>
          <p:cNvSpPr txBox="1"/>
          <p:nvPr/>
        </p:nvSpPr>
        <p:spPr>
          <a:xfrm>
            <a:off x="611560" y="5661248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三种通解形式值得重点掌握（因为更为本质）！</a:t>
            </a:r>
          </a:p>
        </p:txBody>
      </p:sp>
    </p:spTree>
    <p:extLst>
      <p:ext uri="{BB962C8B-B14F-4D97-AF65-F5344CB8AC3E}">
        <p14:creationId xmlns:p14="http://schemas.microsoft.com/office/powerpoint/2010/main" val="365408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EB43CB-9EB4-4CDE-821D-867E5D1B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EBF933-8FFE-4103-A36E-46EB070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C386-133B-42EB-94BB-7F38DEA9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58090-B7B2-46B3-92CE-E8A8B0820ECA}"/>
              </a:ext>
            </a:extLst>
          </p:cNvPr>
          <p:cNvSpPr txBox="1"/>
          <p:nvPr/>
        </p:nvSpPr>
        <p:spPr>
          <a:xfrm>
            <a:off x="755576" y="1008942"/>
            <a:ext cx="77048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对一阶电路时间常数和二阶电路衰减系数的记忆：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A74E08-E28D-4F92-83B0-1EA3EC7D4AAC}"/>
              </a:ext>
            </a:extLst>
          </p:cNvPr>
          <p:cNvSpPr/>
          <p:nvPr/>
        </p:nvSpPr>
        <p:spPr>
          <a:xfrm>
            <a:off x="2777227" y="2420888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  = R     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B67F7E-66B2-4443-A3FF-E682AA9AE56C}"/>
              </a:ext>
            </a:extLst>
          </p:cNvPr>
          <p:cNvSpPr/>
          <p:nvPr/>
        </p:nvSpPr>
        <p:spPr>
          <a:xfrm>
            <a:off x="2844429" y="3642123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36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G     L</a:t>
            </a:r>
            <a:endParaRPr lang="zh-CN" altLang="en-US" sz="36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CA5B758-244C-4ECD-9636-C3793C04E5CE}"/>
              </a:ext>
            </a:extLst>
          </p:cNvPr>
          <p:cNvCxnSpPr>
            <a:cxnSpLocks/>
          </p:cNvCxnSpPr>
          <p:nvPr/>
        </p:nvCxnSpPr>
        <p:spPr bwMode="auto">
          <a:xfrm>
            <a:off x="4079207" y="3115151"/>
            <a:ext cx="492793" cy="52697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29780E-329C-440E-8615-75AEF62F0A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8836" y="3046915"/>
            <a:ext cx="412419" cy="57229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EBF42D-E8FA-4147-BA0A-91AECEBA0FBE}"/>
                  </a:ext>
                </a:extLst>
              </p:cNvPr>
              <p:cNvSpPr/>
              <p:nvPr/>
            </p:nvSpPr>
            <p:spPr>
              <a:xfrm>
                <a:off x="5163434" y="5277721"/>
                <a:ext cx="247394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并联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EBF42D-E8FA-4147-BA0A-91AECEBA0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34" y="5277721"/>
                <a:ext cx="2473947" cy="901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B20BC82-5FD4-45CF-911F-136473C02942}"/>
                  </a:ext>
                </a:extLst>
              </p:cNvPr>
              <p:cNvSpPr/>
              <p:nvPr/>
            </p:nvSpPr>
            <p:spPr>
              <a:xfrm>
                <a:off x="1075714" y="5349498"/>
                <a:ext cx="2451312" cy="789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串联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B20BC82-5FD4-45CF-911F-136473C0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14" y="5349498"/>
                <a:ext cx="2451312" cy="789062"/>
              </a:xfrm>
              <a:prstGeom prst="rect">
                <a:avLst/>
              </a:prstGeom>
              <a:blipFill>
                <a:blip r:embed="rId3"/>
                <a:stretch>
                  <a:fillRect l="-4963"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6F0CA4A-E1D4-4860-ADD6-2BBC9AF1FF68}"/>
              </a:ext>
            </a:extLst>
          </p:cNvPr>
          <p:cNvSpPr txBox="1"/>
          <p:nvPr/>
        </p:nvSpPr>
        <p:spPr>
          <a:xfrm>
            <a:off x="4011307" y="5468611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VS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93FE05-ED1B-4384-AAEC-9E7F0EFFF82C}"/>
              </a:ext>
            </a:extLst>
          </p:cNvPr>
          <p:cNvSpPr txBox="1"/>
          <p:nvPr/>
        </p:nvSpPr>
        <p:spPr>
          <a:xfrm>
            <a:off x="827584" y="25303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一阶电路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3E10A3-F022-422A-B27A-ACCF4453BBA9}"/>
              </a:ext>
            </a:extLst>
          </p:cNvPr>
          <p:cNvSpPr txBox="1"/>
          <p:nvPr/>
        </p:nvSpPr>
        <p:spPr>
          <a:xfrm>
            <a:off x="827583" y="46204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二阶电路</a:t>
            </a:r>
          </a:p>
        </p:txBody>
      </p:sp>
    </p:spTree>
    <p:extLst>
      <p:ext uri="{BB962C8B-B14F-4D97-AF65-F5344CB8AC3E}">
        <p14:creationId xmlns:p14="http://schemas.microsoft.com/office/powerpoint/2010/main" val="28731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8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4D1F701-63DF-48B8-94D0-4C6583F5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2" y="477892"/>
            <a:ext cx="9036495" cy="3839811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A321E5-DA5B-46BD-8ACC-568E9AECD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4F9F52-11A3-4ABB-8549-FC900F46DBB8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03B290-4923-4D2C-85E4-2C5A21591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152C09-96BF-419C-BC01-523716EC5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3FFC9-11CC-40BA-81D6-981F559FBE5F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4B55A8-0D2D-494A-885F-89CCB884BD08}"/>
              </a:ext>
            </a:extLst>
          </p:cNvPr>
          <p:cNvSpPr txBox="1"/>
          <p:nvPr/>
        </p:nvSpPr>
        <p:spPr>
          <a:xfrm>
            <a:off x="4788024" y="2795010"/>
            <a:ext cx="4044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这里答案为</a:t>
            </a:r>
            <a:r>
              <a:rPr lang="en-US" altLang="zh-CN" sz="2800" dirty="0">
                <a:solidFill>
                  <a:srgbClr val="FF0000"/>
                </a:solidFill>
              </a:rPr>
              <a:t>20.41,  78.5</a:t>
            </a:r>
            <a:r>
              <a:rPr lang="zh-CN" altLang="en-US" sz="2800" dirty="0">
                <a:solidFill>
                  <a:srgbClr val="FF0000"/>
                </a:solidFill>
              </a:rPr>
              <a:t>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2789D3B-2966-43F2-BE22-307B97B2D27B}"/>
              </a:ext>
            </a:extLst>
          </p:cNvPr>
          <p:cNvCxnSpPr>
            <a:cxnSpLocks/>
          </p:cNvCxnSpPr>
          <p:nvPr/>
        </p:nvCxnSpPr>
        <p:spPr bwMode="auto">
          <a:xfrm>
            <a:off x="7236296" y="3212976"/>
            <a:ext cx="0" cy="504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6BC14150-A2FE-4CD0-82FF-1DF6D972A534}"/>
              </a:ext>
            </a:extLst>
          </p:cNvPr>
          <p:cNvSpPr txBox="1"/>
          <p:nvPr/>
        </p:nvSpPr>
        <p:spPr>
          <a:xfrm>
            <a:off x="85837" y="4649736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有一定难度，不要直接套用书本公式，需要用到原始的通解形式！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1D9F8C3F-1F4F-43CA-BAF4-408F91AE1149}"/>
                  </a:ext>
                </a:extLst>
              </p:cNvPr>
              <p:cNvSpPr txBox="1"/>
              <p:nvPr/>
            </p:nvSpPr>
            <p:spPr bwMode="auto">
              <a:xfrm>
                <a:off x="1980638" y="5307790"/>
                <a:ext cx="3167426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b>
                        <m:r>
                          <a:rPr lang="zh-CN" alt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altLang="zh-CN" sz="2000" dirty="0"/>
                  <a:t>0V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12" name="Object 8">
                <a:extLst>
                  <a:ext uri="{FF2B5EF4-FFF2-40B4-BE49-F238E27FC236}">
                    <a16:creationId xmlns:a16="http://schemas.microsoft.com/office/drawing/2014/main" id="{1D9F8C3F-1F4F-43CA-BAF4-408F91AE1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80638" y="5307790"/>
                <a:ext cx="3167426" cy="457200"/>
              </a:xfrm>
              <a:prstGeom prst="rect">
                <a:avLst/>
              </a:prstGeom>
              <a:blipFill>
                <a:blip r:embed="rId3"/>
                <a:stretch>
                  <a:fillRect t="-8000" b="-10667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68BBFC8-C6C1-4962-9B09-C1096CB11D36}"/>
                  </a:ext>
                </a:extLst>
              </p:cNvPr>
              <p:cNvSpPr txBox="1"/>
              <p:nvPr/>
            </p:nvSpPr>
            <p:spPr bwMode="auto">
              <a:xfrm>
                <a:off x="1979613" y="5918661"/>
                <a:ext cx="5040659" cy="9398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sSub>
                                  <m:sSubPr>
                                    <m:ctrlP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zh-CN" altLang="en-US" sz="24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zh-CN" altLang="en-US" sz="2400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d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  <m:sub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</m:sub>
                        </m:sSub>
                      </m:sub>
                    </m:sSub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/>
                  <a:t>0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3" name="Object 9">
                <a:extLst>
                  <a:ext uri="{FF2B5EF4-FFF2-40B4-BE49-F238E27FC236}">
                    <a16:creationId xmlns:a16="http://schemas.microsoft.com/office/drawing/2014/main" id="{F68BBFC8-C6C1-4962-9B09-C1096CB11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9613" y="5918661"/>
                <a:ext cx="5040659" cy="9398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60957D-D08B-4300-A691-13129CB07366}"/>
              </a:ext>
            </a:extLst>
          </p:cNvPr>
          <p:cNvCxnSpPr>
            <a:cxnSpLocks/>
          </p:cNvCxnSpPr>
          <p:nvPr/>
        </p:nvCxnSpPr>
        <p:spPr bwMode="auto">
          <a:xfrm>
            <a:off x="8028384" y="3212976"/>
            <a:ext cx="360040" cy="50405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5433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2F0C-66CA-4A3F-BE8A-E0362E57822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EB2F47-5AB1-4830-BEB8-2C560C0D2324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1130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039214"/>
              </p:ext>
            </p:extLst>
          </p:nvPr>
        </p:nvGraphicFramePr>
        <p:xfrm>
          <a:off x="4724400" y="1916832"/>
          <a:ext cx="26654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0" name="Equation" r:id="rId3" imgW="1333500" imgH="228600" progId="Equation.3">
                  <p:embed/>
                </p:oleObj>
              </mc:Choice>
              <mc:Fallback>
                <p:oleObj name="Equation" r:id="rId3" imgW="1333500" imgH="228600" progId="Equation.3">
                  <p:embed/>
                  <p:pic>
                    <p:nvPicPr>
                      <p:cNvPr id="311304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16832"/>
                        <a:ext cx="26654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0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2038402"/>
              </p:ext>
            </p:extLst>
          </p:nvPr>
        </p:nvGraphicFramePr>
        <p:xfrm>
          <a:off x="4864100" y="2420888"/>
          <a:ext cx="347821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1" name="Equation" r:id="rId5" imgW="1739900" imgH="469900" progId="Equation.DSMT4">
                  <p:embed/>
                </p:oleObj>
              </mc:Choice>
              <mc:Fallback>
                <p:oleObj name="Equation" r:id="rId5" imgW="1739900" imgH="469900" progId="Equation.DSMT4">
                  <p:embed/>
                  <p:pic>
                    <p:nvPicPr>
                      <p:cNvPr id="31130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4100" y="2420888"/>
                        <a:ext cx="347821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07" name="Rectangle 11"/>
          <p:cNvSpPr>
            <a:spLocks noChangeArrowheads="1"/>
          </p:cNvSpPr>
          <p:nvPr/>
        </p:nvSpPr>
        <p:spPr bwMode="auto">
          <a:xfrm>
            <a:off x="680684" y="3237241"/>
            <a:ext cx="198003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特征方程：</a:t>
            </a: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311308" name="Group 12"/>
          <p:cNvGrpSpPr>
            <a:grpSpLocks/>
          </p:cNvGrpSpPr>
          <p:nvPr/>
        </p:nvGrpSpPr>
        <p:grpSpPr bwMode="auto">
          <a:xfrm>
            <a:off x="4343400" y="1054100"/>
            <a:ext cx="3833813" cy="1798638"/>
            <a:chOff x="2736" y="96"/>
            <a:chExt cx="2415" cy="1133"/>
          </a:xfrm>
        </p:grpSpPr>
        <p:graphicFrame>
          <p:nvGraphicFramePr>
            <p:cNvPr id="7191" name="Object 13"/>
            <p:cNvGraphicFramePr>
              <a:graphicFrameLocks noChangeAspect="1"/>
            </p:cNvGraphicFramePr>
            <p:nvPr/>
          </p:nvGraphicFramePr>
          <p:xfrm>
            <a:off x="2976" y="96"/>
            <a:ext cx="2175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672" name="Equation" r:id="rId7" imgW="1727200" imgH="419100" progId="Equation.3">
                    <p:embed/>
                  </p:oleObj>
                </mc:Choice>
                <mc:Fallback>
                  <p:oleObj name="Equation" r:id="rId7" imgW="1727200" imgH="419100" progId="Equation.3">
                    <p:embed/>
                    <p:pic>
                      <p:nvPicPr>
                        <p:cNvPr id="7191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96"/>
                          <a:ext cx="2175" cy="5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92" name="AutoShape 14"/>
            <p:cNvSpPr>
              <a:spLocks/>
            </p:cNvSpPr>
            <p:nvPr/>
          </p:nvSpPr>
          <p:spPr bwMode="auto">
            <a:xfrm>
              <a:off x="2736" y="336"/>
              <a:ext cx="149" cy="893"/>
            </a:xfrm>
            <a:prstGeom prst="leftBrace">
              <a:avLst>
                <a:gd name="adj1" fmla="val 63889"/>
                <a:gd name="adj2" fmla="val 50000"/>
              </a:avLst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FontTx/>
                <a:buNone/>
              </a:pPr>
              <a:endParaRPr lang="zh-CN" altLang="zh-CN">
                <a:solidFill>
                  <a:schemeClr val="hlink"/>
                </a:solidFill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7187" name="Object 23"/>
          <p:cNvGraphicFramePr>
            <a:graphicFrameLocks noChangeAspect="1"/>
          </p:cNvGraphicFramePr>
          <p:nvPr/>
        </p:nvGraphicFramePr>
        <p:xfrm>
          <a:off x="152400" y="1143000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3" name="Visio" r:id="rId9" imgW="2014109" imgH="1137826" progId="Visio.Drawing.11">
                  <p:embed/>
                </p:oleObj>
              </mc:Choice>
              <mc:Fallback>
                <p:oleObj name="Visio" r:id="rId9" imgW="2014109" imgH="1137826" progId="Visio.Drawing.11">
                  <p:embed/>
                  <p:pic>
                    <p:nvPicPr>
                      <p:cNvPr id="7187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二阶电路（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RLC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串联）的零输入响应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311322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288523"/>
              </p:ext>
            </p:extLst>
          </p:nvPr>
        </p:nvGraphicFramePr>
        <p:xfrm>
          <a:off x="680684" y="3939440"/>
          <a:ext cx="2277269" cy="3944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4" name="Equation" r:id="rId11" imgW="1180800" imgH="203040" progId="Equation.DSMT4">
                  <p:embed/>
                </p:oleObj>
              </mc:Choice>
              <mc:Fallback>
                <p:oleObj name="Equation" r:id="rId11" imgW="1180800" imgH="203040" progId="Equation.DSMT4">
                  <p:embed/>
                  <p:pic>
                    <p:nvPicPr>
                      <p:cNvPr id="17408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684" y="3939440"/>
                        <a:ext cx="2277269" cy="3944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400056"/>
              </p:ext>
            </p:extLst>
          </p:nvPr>
        </p:nvGraphicFramePr>
        <p:xfrm>
          <a:off x="2660714" y="4370414"/>
          <a:ext cx="3379788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5" name="公式" r:id="rId13" imgW="1536700" imgH="419100" progId="Equation.3">
                  <p:embed/>
                </p:oleObj>
              </mc:Choice>
              <mc:Fallback>
                <p:oleObj name="公式" r:id="rId13" imgW="1536700" imgH="419100" progId="Equation.3">
                  <p:embed/>
                  <p:pic>
                    <p:nvPicPr>
                      <p:cNvPr id="3113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0714" y="4370414"/>
                        <a:ext cx="3379788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127819"/>
              </p:ext>
            </p:extLst>
          </p:nvPr>
        </p:nvGraphicFramePr>
        <p:xfrm>
          <a:off x="6057106" y="5385084"/>
          <a:ext cx="21320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6" name="Equation" r:id="rId15" imgW="1066800" imgH="292100" progId="Equation.3">
                  <p:embed/>
                </p:oleObj>
              </mc:Choice>
              <mc:Fallback>
                <p:oleObj name="Equation" r:id="rId15" imgW="1066800" imgH="292100" progId="Equation.3">
                  <p:embed/>
                  <p:pic>
                    <p:nvPicPr>
                      <p:cNvPr id="31130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57106" y="5385084"/>
                        <a:ext cx="21320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683568" y="4628808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特征根：</a:t>
            </a: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919301"/>
              </p:ext>
            </p:extLst>
          </p:nvPr>
        </p:nvGraphicFramePr>
        <p:xfrm>
          <a:off x="6045090" y="4449573"/>
          <a:ext cx="273843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7" name="公式" r:id="rId17" imgW="1244600" imgH="393700" progId="Equation.3">
                  <p:embed/>
                </p:oleObj>
              </mc:Choice>
              <mc:Fallback>
                <p:oleObj name="公式" r:id="rId17" imgW="1244600" imgH="393700" progId="Equation.3">
                  <p:embed/>
                  <p:pic>
                    <p:nvPicPr>
                      <p:cNvPr id="2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5090" y="4449573"/>
                        <a:ext cx="2738437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6821211"/>
              </p:ext>
            </p:extLst>
          </p:nvPr>
        </p:nvGraphicFramePr>
        <p:xfrm>
          <a:off x="769493" y="5520816"/>
          <a:ext cx="4973657" cy="691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78" name="Equation" r:id="rId19" imgW="3200400" imgH="444240" progId="Equation.DSMT4">
                  <p:embed/>
                </p:oleObj>
              </mc:Choice>
              <mc:Fallback>
                <p:oleObj name="Equation" r:id="rId19" imgW="3200400" imgH="444240" progId="Equation.DSMT4">
                  <p:embed/>
                  <p:pic>
                    <p:nvPicPr>
                      <p:cNvPr id="2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493" y="5520816"/>
                        <a:ext cx="4973657" cy="6915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8357EC1-FDC3-4EC5-ABDF-0FEC2A045063}"/>
                  </a:ext>
                </a:extLst>
              </p:cNvPr>
              <p:cNvSpPr txBox="1"/>
              <p:nvPr/>
            </p:nvSpPr>
            <p:spPr bwMode="auto">
              <a:xfrm>
                <a:off x="3256321" y="3869918"/>
                <a:ext cx="4133492" cy="39526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或者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𝐿𝑠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+1/(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𝐿𝐶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8357EC1-FDC3-4EC5-ABDF-0FEC2A04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56321" y="3869918"/>
                <a:ext cx="4133492" cy="395261"/>
              </a:xfrm>
              <a:prstGeom prst="rect">
                <a:avLst/>
              </a:prstGeom>
              <a:blipFill>
                <a:blip r:embed="rId21"/>
                <a:stretch>
                  <a:fillRect b="-3846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90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1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1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11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11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7" grpId="0" autoUpdateAnimBg="0"/>
      <p:bldP spid="33" grpId="0" autoUpdateAnimBg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Rectangle 2"/>
          <p:cNvSpPr>
            <a:spLocks noChangeArrowheads="1"/>
          </p:cNvSpPr>
          <p:nvPr/>
        </p:nvSpPr>
        <p:spPr bwMode="auto">
          <a:xfrm>
            <a:off x="3134458" y="2941027"/>
            <a:ext cx="9144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96645" name="Rectangle 5"/>
          <p:cNvSpPr>
            <a:spLocks noChangeArrowheads="1"/>
          </p:cNvSpPr>
          <p:nvPr/>
        </p:nvSpPr>
        <p:spPr bwMode="auto">
          <a:xfrm>
            <a:off x="-36512" y="877034"/>
            <a:ext cx="8508023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585" dirty="0">
                <a:latin typeface="隶书" panose="02010509060101010101" pitchFamily="49" charset="-122"/>
              </a:rPr>
              <a:t>    以阶跃响应为例来分析二阶</a:t>
            </a:r>
            <a:r>
              <a:rPr lang="en-US" altLang="zh-CN" sz="2585" i="1" dirty="0">
                <a:latin typeface="隶书" panose="02010509060101010101" pitchFamily="49" charset="-122"/>
              </a:rPr>
              <a:t>RLC</a:t>
            </a:r>
            <a:r>
              <a:rPr lang="zh-CN" altLang="en-US" sz="2585" dirty="0">
                <a:latin typeface="隶书" panose="02010509060101010101" pitchFamily="49" charset="-122"/>
              </a:rPr>
              <a:t>电路的零状态响应</a:t>
            </a:r>
            <a:r>
              <a:rPr lang="zh-CN" altLang="en-US" dirty="0">
                <a:latin typeface="隶书" panose="02010509060101010101" pitchFamily="49" charset="-122"/>
              </a:rPr>
              <a:t>。</a:t>
            </a:r>
            <a:r>
              <a:rPr lang="en-US" altLang="zh-CN" sz="2585" dirty="0">
                <a:latin typeface="隶书" panose="02010509060101010101" pitchFamily="49" charset="-122"/>
              </a:rPr>
              <a:t> </a:t>
            </a:r>
          </a:p>
        </p:txBody>
      </p:sp>
      <p:sp>
        <p:nvSpPr>
          <p:cNvPr id="496646" name="Rectangle 6"/>
          <p:cNvSpPr>
            <a:spLocks noChangeArrowheads="1"/>
          </p:cNvSpPr>
          <p:nvPr/>
        </p:nvSpPr>
        <p:spPr bwMode="auto">
          <a:xfrm>
            <a:off x="334239" y="1632404"/>
            <a:ext cx="40318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一、</a:t>
            </a:r>
            <a:r>
              <a:rPr lang="en-US" altLang="zh-CN" sz="2400" i="1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RLC</a:t>
            </a:r>
            <a:r>
              <a:rPr lang="zh-CN" altLang="en-US" sz="2400" dirty="0">
                <a:solidFill>
                  <a:srgbClr val="990000"/>
                </a:solidFill>
                <a:latin typeface="楷体_GB2312" pitchFamily="49" charset="-122"/>
                <a:ea typeface="楷体_GB2312" pitchFamily="49" charset="-122"/>
              </a:rPr>
              <a:t>串联电路的阶跃响应</a:t>
            </a:r>
          </a:p>
        </p:txBody>
      </p:sp>
      <p:sp>
        <p:nvSpPr>
          <p:cNvPr id="496648" name="Rectangle 8"/>
          <p:cNvSpPr>
            <a:spLocks noChangeArrowheads="1"/>
          </p:cNvSpPr>
          <p:nvPr/>
        </p:nvSpPr>
        <p:spPr bwMode="auto">
          <a:xfrm>
            <a:off x="0" y="289703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664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93602"/>
              </p:ext>
            </p:extLst>
          </p:nvPr>
        </p:nvGraphicFramePr>
        <p:xfrm>
          <a:off x="5652120" y="1956288"/>
          <a:ext cx="3124200" cy="1279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49" name="Visio" r:id="rId4" imgW="1828800" imgH="747797" progId="Visio.Drawing.11">
                  <p:embed/>
                </p:oleObj>
              </mc:Choice>
              <mc:Fallback>
                <p:oleObj name="Visio" r:id="rId4" imgW="1828800" imgH="747797" progId="Visio.Drawing.11">
                  <p:embed/>
                  <p:pic>
                    <p:nvPicPr>
                      <p:cNvPr id="49664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2120" y="1956288"/>
                        <a:ext cx="3124200" cy="127928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49" name="Rectangle 9"/>
          <p:cNvSpPr>
            <a:spLocks noChangeArrowheads="1"/>
          </p:cNvSpPr>
          <p:nvPr/>
        </p:nvSpPr>
        <p:spPr bwMode="auto">
          <a:xfrm>
            <a:off x="334239" y="2164338"/>
            <a:ext cx="51235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KVL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和支路电压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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电流关系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可得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496651" name="Rectangle 11"/>
          <p:cNvSpPr>
            <a:spLocks noChangeArrowheads="1"/>
          </p:cNvSpPr>
          <p:nvPr/>
        </p:nvSpPr>
        <p:spPr bwMode="auto">
          <a:xfrm>
            <a:off x="0" y="305090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49665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152926"/>
              </p:ext>
            </p:extLst>
          </p:nvPr>
        </p:nvGraphicFramePr>
        <p:xfrm>
          <a:off x="750888" y="2752725"/>
          <a:ext cx="415448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0" name="Equation" r:id="rId6" imgW="1803240" imgH="419040" progId="Equation.DSMT4">
                  <p:embed/>
                </p:oleObj>
              </mc:Choice>
              <mc:Fallback>
                <p:oleObj name="Equation" r:id="rId6" imgW="1803240" imgH="419040" progId="Equation.DSMT4">
                  <p:embed/>
                  <p:pic>
                    <p:nvPicPr>
                      <p:cNvPr id="4966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888" y="2752725"/>
                        <a:ext cx="4154487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6652" name="Rectangle 12"/>
          <p:cNvSpPr>
            <a:spLocks noChangeArrowheads="1"/>
          </p:cNvSpPr>
          <p:nvPr/>
        </p:nvSpPr>
        <p:spPr bwMode="auto">
          <a:xfrm>
            <a:off x="600939" y="3826084"/>
            <a:ext cx="46474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二阶常系数线性非齐次微分方程 </a:t>
            </a:r>
          </a:p>
        </p:txBody>
      </p:sp>
      <p:grpSp>
        <p:nvGrpSpPr>
          <p:cNvPr id="496657" name="Group 17"/>
          <p:cNvGrpSpPr>
            <a:grpSpLocks/>
          </p:cNvGrpSpPr>
          <p:nvPr/>
        </p:nvGrpSpPr>
        <p:grpSpPr bwMode="auto">
          <a:xfrm>
            <a:off x="600939" y="4581128"/>
            <a:ext cx="4078166" cy="1122485"/>
            <a:chOff x="580" y="3299"/>
            <a:chExt cx="2783" cy="766"/>
          </a:xfrm>
        </p:grpSpPr>
        <p:sp>
          <p:nvSpPr>
            <p:cNvPr id="496653" name="Rectangle 13"/>
            <p:cNvSpPr>
              <a:spLocks noChangeArrowheads="1"/>
            </p:cNvSpPr>
            <p:nvPr/>
          </p:nvSpPr>
          <p:spPr bwMode="auto">
            <a:xfrm>
              <a:off x="580" y="3299"/>
              <a:ext cx="2772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400" dirty="0">
                  <a:ea typeface="楷体_GB2312" pitchFamily="49" charset="-122"/>
                </a:rPr>
                <a:t>初始条件为</a:t>
              </a:r>
              <a:r>
                <a:rPr lang="en-US" altLang="zh-CN" sz="2400" i="1" dirty="0">
                  <a:ea typeface="楷体_GB2312" pitchFamily="49" charset="-122"/>
                </a:rPr>
                <a:t>:  </a:t>
              </a:r>
              <a:r>
                <a:rPr lang="en-US" altLang="zh-CN" sz="2400" i="1" dirty="0" err="1">
                  <a:ea typeface="楷体_GB2312" pitchFamily="49" charset="-122"/>
                </a:rPr>
                <a:t>u</a:t>
              </a:r>
              <a:r>
                <a:rPr lang="en-US" altLang="zh-CN" sz="2400" i="1" baseline="-25000" dirty="0" err="1">
                  <a:ea typeface="楷体_GB2312" pitchFamily="49" charset="-122"/>
                </a:rPr>
                <a:t>C</a:t>
              </a:r>
              <a:r>
                <a:rPr lang="en-US" altLang="zh-CN" sz="2400" dirty="0">
                  <a:ea typeface="楷体_GB2312" pitchFamily="49" charset="-122"/>
                </a:rPr>
                <a:t>(0</a:t>
              </a:r>
              <a:r>
                <a:rPr lang="en-US" altLang="zh-CN" sz="2400" i="1" baseline="-25000" dirty="0">
                  <a:ea typeface="楷体_GB2312" pitchFamily="49" charset="-122"/>
                </a:rPr>
                <a:t>+</a:t>
              </a:r>
              <a:r>
                <a:rPr lang="en-US" altLang="zh-CN" sz="2400" dirty="0">
                  <a:ea typeface="楷体_GB2312" pitchFamily="49" charset="-122"/>
                </a:rPr>
                <a:t>)=</a:t>
              </a:r>
              <a:r>
                <a:rPr lang="en-US" altLang="zh-CN" sz="2400" i="1" dirty="0" err="1">
                  <a:ea typeface="楷体_GB2312" pitchFamily="49" charset="-122"/>
                </a:rPr>
                <a:t>u</a:t>
              </a:r>
              <a:r>
                <a:rPr lang="en-US" altLang="zh-CN" sz="2400" i="1" baseline="-25000" dirty="0" err="1">
                  <a:ea typeface="楷体_GB2312" pitchFamily="49" charset="-122"/>
                </a:rPr>
                <a:t>C</a:t>
              </a:r>
              <a:r>
                <a:rPr lang="en-US" altLang="zh-CN" sz="2400" dirty="0">
                  <a:ea typeface="楷体_GB2312" pitchFamily="49" charset="-122"/>
                </a:rPr>
                <a:t>(0</a:t>
              </a:r>
              <a:r>
                <a:rPr lang="en-US" altLang="zh-CN" sz="2400" i="1" baseline="-25000" dirty="0">
                  <a:ea typeface="楷体_GB2312" pitchFamily="49" charset="-122"/>
                </a:rPr>
                <a:t>-</a:t>
              </a:r>
              <a:r>
                <a:rPr lang="en-US" altLang="zh-CN" sz="2400" dirty="0">
                  <a:ea typeface="楷体_GB2312" pitchFamily="49" charset="-122"/>
                </a:rPr>
                <a:t>)=0 </a:t>
              </a:r>
            </a:p>
          </p:txBody>
        </p:sp>
        <p:sp>
          <p:nvSpPr>
            <p:cNvPr id="496656" name="Rectangle 16"/>
            <p:cNvSpPr>
              <a:spLocks noChangeArrowheads="1"/>
            </p:cNvSpPr>
            <p:nvPr/>
          </p:nvSpPr>
          <p:spPr bwMode="auto">
            <a:xfrm>
              <a:off x="1941" y="3750"/>
              <a:ext cx="1422" cy="3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2400" i="1"/>
                <a:t>i</a:t>
              </a:r>
              <a:r>
                <a:rPr lang="en-US" altLang="zh-CN" sz="2400" i="1" baseline="-25000"/>
                <a:t>L</a:t>
              </a:r>
              <a:r>
                <a:rPr lang="en-US" altLang="zh-CN" sz="2400"/>
                <a:t>(0</a:t>
              </a:r>
              <a:r>
                <a:rPr lang="en-US" altLang="zh-CN" sz="2400" i="1" baseline="-25000"/>
                <a:t>+</a:t>
              </a:r>
              <a:r>
                <a:rPr lang="en-US" altLang="zh-CN" sz="2400"/>
                <a:t>)=</a:t>
              </a:r>
              <a:r>
                <a:rPr lang="en-US" altLang="zh-CN" sz="2400" i="1"/>
                <a:t>i</a:t>
              </a:r>
              <a:r>
                <a:rPr lang="en-US" altLang="zh-CN" sz="2400" i="1" baseline="-25000"/>
                <a:t>L</a:t>
              </a:r>
              <a:r>
                <a:rPr lang="en-US" altLang="zh-CN" sz="2400"/>
                <a:t>(0</a:t>
              </a:r>
              <a:r>
                <a:rPr lang="en-US" altLang="zh-CN" sz="2400" i="1" baseline="-25000"/>
                <a:t>-</a:t>
              </a:r>
              <a:r>
                <a:rPr lang="en-US" altLang="zh-CN" sz="2400"/>
                <a:t>)=0 </a:t>
              </a:r>
            </a:p>
          </p:txBody>
        </p:sp>
      </p:grpSp>
      <p:sp>
        <p:nvSpPr>
          <p:cNvPr id="16" name="Rectangle 25"/>
          <p:cNvSpPr>
            <a:spLocks noGrp="1" noChangeArrowheads="1"/>
          </p:cNvSpPr>
          <p:nvPr>
            <p:ph type="title"/>
          </p:nvPr>
        </p:nvSpPr>
        <p:spPr>
          <a:xfrm>
            <a:off x="381000" y="188913"/>
            <a:ext cx="8458200" cy="4572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9.3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二阶电路的零状态响应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1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669375"/>
              </p:ext>
            </p:extLst>
          </p:nvPr>
        </p:nvGraphicFramePr>
        <p:xfrm>
          <a:off x="6504462" y="3310359"/>
          <a:ext cx="1666875" cy="52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51" name="Equation" r:id="rId8" imgW="723600" imgH="228600" progId="Equation.DSMT4">
                  <p:embed/>
                </p:oleObj>
              </mc:Choice>
              <mc:Fallback>
                <p:oleObj name="Equation" r:id="rId8" imgW="723600" imgH="228600" progId="Equation.DSMT4">
                  <p:embed/>
                  <p:pic>
                    <p:nvPicPr>
                      <p:cNvPr id="49665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4462" y="3310359"/>
                        <a:ext cx="1666875" cy="525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20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6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6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9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96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6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6646" grpId="0"/>
      <p:bldP spid="496649" grpId="0"/>
      <p:bldP spid="49665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4" name="Rectangle 6"/>
          <p:cNvSpPr>
            <a:spLocks noChangeArrowheads="1"/>
          </p:cNvSpPr>
          <p:nvPr/>
        </p:nvSpPr>
        <p:spPr bwMode="auto">
          <a:xfrm>
            <a:off x="0" y="31344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98705" name="Group 17"/>
          <p:cNvGrpSpPr>
            <a:grpSpLocks/>
          </p:cNvGrpSpPr>
          <p:nvPr/>
        </p:nvGrpSpPr>
        <p:grpSpPr bwMode="auto">
          <a:xfrm>
            <a:off x="983274" y="826478"/>
            <a:ext cx="4585188" cy="581758"/>
            <a:chOff x="671" y="384"/>
            <a:chExt cx="3129" cy="397"/>
          </a:xfrm>
        </p:grpSpPr>
        <p:sp>
          <p:nvSpPr>
            <p:cNvPr id="498692" name="Rectangle 4"/>
            <p:cNvSpPr>
              <a:spLocks noChangeArrowheads="1"/>
            </p:cNvSpPr>
            <p:nvPr/>
          </p:nvSpPr>
          <p:spPr bwMode="auto">
            <a:xfrm>
              <a:off x="671" y="384"/>
              <a:ext cx="137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方程的解为 </a:t>
              </a:r>
            </a:p>
          </p:txBody>
        </p:sp>
        <p:graphicFrame>
          <p:nvGraphicFramePr>
            <p:cNvPr id="498693" name="Object 5"/>
            <p:cNvGraphicFramePr>
              <a:graphicFrameLocks noChangeAspect="1"/>
            </p:cNvGraphicFramePr>
            <p:nvPr/>
          </p:nvGraphicFramePr>
          <p:xfrm>
            <a:off x="2349" y="391"/>
            <a:ext cx="1451" cy="3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56" r:id="rId4" imgW="888614" imgH="241195" progId="Equation.DSMT4">
                    <p:embed/>
                  </p:oleObj>
                </mc:Choice>
                <mc:Fallback>
                  <p:oleObj r:id="rId4" imgW="888614" imgH="241195" progId="Equation.DSMT4">
                    <p:embed/>
                    <p:pic>
                      <p:nvPicPr>
                        <p:cNvPr id="49869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9" y="391"/>
                          <a:ext cx="1451" cy="39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8706" name="Group 18"/>
          <p:cNvGrpSpPr>
            <a:grpSpLocks/>
          </p:cNvGrpSpPr>
          <p:nvPr/>
        </p:nvGrpSpPr>
        <p:grpSpPr bwMode="auto">
          <a:xfrm>
            <a:off x="1049216" y="1506415"/>
            <a:ext cx="5052646" cy="540726"/>
            <a:chOff x="716" y="848"/>
            <a:chExt cx="3448" cy="369"/>
          </a:xfrm>
        </p:grpSpPr>
        <p:sp>
          <p:nvSpPr>
            <p:cNvPr id="498695" name="Rectangle 7"/>
            <p:cNvSpPr>
              <a:spLocks noChangeArrowheads="1"/>
            </p:cNvSpPr>
            <p:nvPr/>
          </p:nvSpPr>
          <p:spPr bwMode="auto">
            <a:xfrm>
              <a:off x="716" y="883"/>
              <a:ext cx="1144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齐次解为 </a:t>
              </a:r>
            </a:p>
          </p:txBody>
        </p:sp>
        <p:graphicFrame>
          <p:nvGraphicFramePr>
            <p:cNvPr id="498696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80805293"/>
                </p:ext>
              </p:extLst>
            </p:nvPr>
          </p:nvGraphicFramePr>
          <p:xfrm>
            <a:off x="2349" y="848"/>
            <a:ext cx="1815" cy="3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57" r:id="rId6" imgW="1193800" imgH="241300" progId="Equation.DSMT4">
                    <p:embed/>
                  </p:oleObj>
                </mc:Choice>
                <mc:Fallback>
                  <p:oleObj r:id="rId6" imgW="1193800" imgH="241300" progId="Equation.DSMT4">
                    <p:embed/>
                    <p:pic>
                      <p:nvPicPr>
                        <p:cNvPr id="49869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49" y="848"/>
                          <a:ext cx="1815" cy="3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8700" name="Rectangle 12"/>
          <p:cNvSpPr>
            <a:spLocks noChangeArrowheads="1"/>
          </p:cNvSpPr>
          <p:nvPr/>
        </p:nvSpPr>
        <p:spPr bwMode="auto">
          <a:xfrm>
            <a:off x="0" y="31520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498707" name="Group 19"/>
          <p:cNvGrpSpPr>
            <a:grpSpLocks/>
          </p:cNvGrpSpPr>
          <p:nvPr/>
        </p:nvGrpSpPr>
        <p:grpSpPr bwMode="auto">
          <a:xfrm>
            <a:off x="1115158" y="2149717"/>
            <a:ext cx="5294435" cy="517280"/>
            <a:chOff x="761" y="1287"/>
            <a:chExt cx="3613" cy="353"/>
          </a:xfrm>
        </p:grpSpPr>
        <p:sp>
          <p:nvSpPr>
            <p:cNvPr id="498698" name="Rectangle 10"/>
            <p:cNvSpPr>
              <a:spLocks noChangeArrowheads="1"/>
            </p:cNvSpPr>
            <p:nvPr/>
          </p:nvSpPr>
          <p:spPr bwMode="auto">
            <a:xfrm>
              <a:off x="761" y="1294"/>
              <a:ext cx="1144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特征方程 </a:t>
              </a:r>
            </a:p>
          </p:txBody>
        </p:sp>
        <p:graphicFrame>
          <p:nvGraphicFramePr>
            <p:cNvPr id="49869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72707829"/>
                </p:ext>
              </p:extLst>
            </p:nvPr>
          </p:nvGraphicFramePr>
          <p:xfrm>
            <a:off x="2285" y="1287"/>
            <a:ext cx="2089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358" name="Equation" r:id="rId8" imgW="1180800" imgH="203040" progId="Equation.DSMT4">
                    <p:embed/>
                  </p:oleObj>
                </mc:Choice>
                <mc:Fallback>
                  <p:oleObj name="Equation" r:id="rId8" imgW="1180800" imgH="203040" progId="Equation.DSMT4">
                    <p:embed/>
                    <p:pic>
                      <p:nvPicPr>
                        <p:cNvPr id="498699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5" y="1287"/>
                          <a:ext cx="2089" cy="3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98708" name="Group 20"/>
          <p:cNvGrpSpPr>
            <a:grpSpLocks/>
          </p:cNvGrpSpPr>
          <p:nvPr/>
        </p:nvGrpSpPr>
        <p:grpSpPr bwMode="auto">
          <a:xfrm>
            <a:off x="1135674" y="2917582"/>
            <a:ext cx="4714143" cy="1282212"/>
            <a:chOff x="775" y="1811"/>
            <a:chExt cx="3217" cy="875"/>
          </a:xfrm>
        </p:grpSpPr>
        <p:sp>
          <p:nvSpPr>
            <p:cNvPr id="498701" name="Rectangle 13"/>
            <p:cNvSpPr>
              <a:spLocks noChangeArrowheads="1"/>
            </p:cNvSpPr>
            <p:nvPr/>
          </p:nvSpPr>
          <p:spPr bwMode="auto">
            <a:xfrm>
              <a:off x="775" y="1811"/>
              <a:ext cx="872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 dirty="0">
                  <a:latin typeface="楷体_GB2312" pitchFamily="49" charset="-122"/>
                  <a:ea typeface="楷体_GB2312" pitchFamily="49" charset="-122"/>
                </a:rPr>
                <a:t>特征根</a:t>
              </a:r>
              <a:r>
                <a:rPr lang="en-US" altLang="zh-CN" sz="2585" dirty="0">
                  <a:latin typeface="楷体_GB2312" pitchFamily="49" charset="-122"/>
                  <a:ea typeface="楷体_GB2312" pitchFamily="49" charset="-122"/>
                </a:rPr>
                <a:t>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8702" name="Object 14"/>
                <p:cNvSpPr txBox="1"/>
                <p:nvPr/>
              </p:nvSpPr>
              <p:spPr bwMode="auto">
                <a:xfrm>
                  <a:off x="2042" y="1811"/>
                  <a:ext cx="1950" cy="875"/>
                </a:xfrm>
                <a:prstGeom prst="rect">
                  <a:avLst/>
                </a:prstGeom>
                <a:noFill/>
                <a:extLst/>
              </p:spPr>
              <p:txBody>
                <a:bodyPr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zh-CN" altLang="en-US" sz="28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8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=−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zh-CN" altLang="en-US" sz="2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  <m:r>
                                        <a:rPr lang="zh-CN" altLang="en-US" sz="2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𝜔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8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  <m:sup>
                                          <m:r>
                                            <a:rPr lang="zh-CN" altLang="en-US" sz="28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rad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98702" name="Object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42" y="1811"/>
                  <a:ext cx="1950" cy="875"/>
                </a:xfrm>
                <a:prstGeom prst="rect">
                  <a:avLst/>
                </a:prstGeom>
                <a:blipFill>
                  <a:blip r:embed="rId10"/>
                  <a:stretch>
                    <a:fillRect r="-28358" b="-10000"/>
                  </a:stretch>
                </a:blipFill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8704" name="Rectangle 16"/>
          <p:cNvSpPr>
            <a:spLocks noChangeArrowheads="1"/>
          </p:cNvSpPr>
          <p:nvPr/>
        </p:nvSpPr>
        <p:spPr bwMode="auto">
          <a:xfrm>
            <a:off x="827584" y="4421069"/>
            <a:ext cx="74441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    与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RLC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串联电路零输入响应一样，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RLC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串联电路的固有频率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en-US" altLang="zh-CN" sz="2400" i="1" dirty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也可以是两个不相等的负实数，两个相等的负实数，一对共轭复数和一对共轭虚数。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414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98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98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70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40" name="Rectangle 4"/>
          <p:cNvSpPr>
            <a:spLocks noChangeArrowheads="1"/>
          </p:cNvSpPr>
          <p:nvPr/>
        </p:nvSpPr>
        <p:spPr bwMode="auto">
          <a:xfrm>
            <a:off x="517282" y="831259"/>
            <a:ext cx="4839786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585" dirty="0">
                <a:latin typeface="楷体_GB2312" pitchFamily="49" charset="-122"/>
                <a:ea typeface="楷体_GB2312" pitchFamily="49" charset="-122"/>
              </a:rPr>
              <a:t>阶跃激励下的稳态分量   </a:t>
            </a:r>
            <a:r>
              <a:rPr lang="en-US" altLang="zh-CN" sz="2585" i="1" dirty="0" err="1">
                <a:ea typeface="楷体_GB2312" pitchFamily="49" charset="-122"/>
              </a:rPr>
              <a:t>u</a:t>
            </a:r>
            <a:r>
              <a:rPr lang="en-US" altLang="zh-CN" sz="2585" i="1" baseline="-25000" dirty="0" err="1">
                <a:ea typeface="楷体_GB2312" pitchFamily="49" charset="-122"/>
              </a:rPr>
              <a:t>Cp</a:t>
            </a:r>
            <a:r>
              <a:rPr lang="en-US" altLang="zh-CN" sz="2585" dirty="0">
                <a:ea typeface="楷体_GB2312" pitchFamily="49" charset="-122"/>
              </a:rPr>
              <a:t>=U</a:t>
            </a:r>
            <a:r>
              <a:rPr lang="en-US" altLang="zh-CN" sz="2585" baseline="-25000" dirty="0">
                <a:ea typeface="楷体_GB2312" pitchFamily="49" charset="-122"/>
              </a:rPr>
              <a:t>0</a:t>
            </a:r>
            <a:r>
              <a:rPr lang="en-US" altLang="zh-CN" sz="2585" dirty="0">
                <a:ea typeface="楷体_GB2312" pitchFamily="49" charset="-122"/>
              </a:rPr>
              <a:t> </a:t>
            </a:r>
          </a:p>
        </p:txBody>
      </p:sp>
      <p:graphicFrame>
        <p:nvGraphicFramePr>
          <p:cNvPr id="500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9131960"/>
              </p:ext>
            </p:extLst>
          </p:nvPr>
        </p:nvGraphicFramePr>
        <p:xfrm>
          <a:off x="1438275" y="1435100"/>
          <a:ext cx="53371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390" name="Equation" r:id="rId4" imgW="2133360" imgH="253800" progId="Equation.DSMT4">
                  <p:embed/>
                </p:oleObj>
              </mc:Choice>
              <mc:Fallback>
                <p:oleObj name="Equation" r:id="rId4" imgW="2133360" imgH="253800" progId="Equation.DSMT4">
                  <p:embed/>
                  <p:pic>
                    <p:nvPicPr>
                      <p:cNvPr id="5007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435100"/>
                        <a:ext cx="5337175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45" name="Rectangle 9"/>
          <p:cNvSpPr>
            <a:spLocks noChangeArrowheads="1"/>
          </p:cNvSpPr>
          <p:nvPr/>
        </p:nvSpPr>
        <p:spPr bwMode="auto">
          <a:xfrm>
            <a:off x="0" y="29146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00752" name="Group 16"/>
          <p:cNvGrpSpPr>
            <a:grpSpLocks/>
          </p:cNvGrpSpPr>
          <p:nvPr/>
        </p:nvGrpSpPr>
        <p:grpSpPr bwMode="auto">
          <a:xfrm>
            <a:off x="517281" y="2165838"/>
            <a:ext cx="6103327" cy="1359877"/>
            <a:chOff x="353" y="1298"/>
            <a:chExt cx="4165" cy="928"/>
          </a:xfrm>
        </p:grpSpPr>
        <p:sp>
          <p:nvSpPr>
            <p:cNvPr id="500743" name="Rectangle 7"/>
            <p:cNvSpPr>
              <a:spLocks noChangeArrowheads="1"/>
            </p:cNvSpPr>
            <p:nvPr/>
          </p:nvSpPr>
          <p:spPr bwMode="auto">
            <a:xfrm>
              <a:off x="353" y="1340"/>
              <a:ext cx="1936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根据初始条件</a:t>
              </a:r>
              <a:r>
                <a:rPr lang="en-US" altLang="zh-CN" sz="2585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有 </a:t>
              </a:r>
            </a:p>
          </p:txBody>
        </p:sp>
        <p:graphicFrame>
          <p:nvGraphicFramePr>
            <p:cNvPr id="500744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97903077"/>
                </p:ext>
              </p:extLst>
            </p:nvPr>
          </p:nvGraphicFramePr>
          <p:xfrm>
            <a:off x="2175" y="1298"/>
            <a:ext cx="2343" cy="9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91" name="Equation" r:id="rId6" imgW="1803240" imgH="711000" progId="Equation.DSMT4">
                    <p:embed/>
                  </p:oleObj>
                </mc:Choice>
                <mc:Fallback>
                  <p:oleObj name="Equation" r:id="rId6" imgW="1803240" imgH="711000" progId="Equation.DSMT4">
                    <p:embed/>
                    <p:pic>
                      <p:nvPicPr>
                        <p:cNvPr id="500744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75" y="1298"/>
                          <a:ext cx="2343" cy="9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00747" name="Rectangle 11"/>
          <p:cNvSpPr>
            <a:spLocks noChangeArrowheads="1"/>
          </p:cNvSpPr>
          <p:nvPr/>
        </p:nvSpPr>
        <p:spPr bwMode="auto">
          <a:xfrm>
            <a:off x="0" y="30465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00753" name="Group 17"/>
          <p:cNvGrpSpPr>
            <a:grpSpLocks/>
          </p:cNvGrpSpPr>
          <p:nvPr/>
        </p:nvGrpSpPr>
        <p:grpSpPr bwMode="auto">
          <a:xfrm>
            <a:off x="1780443" y="3628294"/>
            <a:ext cx="4621823" cy="920262"/>
            <a:chOff x="1215" y="2296"/>
            <a:chExt cx="3154" cy="628"/>
          </a:xfrm>
        </p:grpSpPr>
        <p:graphicFrame>
          <p:nvGraphicFramePr>
            <p:cNvPr id="500746" name="Object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7652896"/>
                </p:ext>
              </p:extLst>
            </p:nvPr>
          </p:nvGraphicFramePr>
          <p:xfrm>
            <a:off x="1601" y="2296"/>
            <a:ext cx="2768" cy="6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92" name="Equation" r:id="rId8" imgW="1892160" imgH="431640" progId="Equation.DSMT4">
                    <p:embed/>
                  </p:oleObj>
                </mc:Choice>
                <mc:Fallback>
                  <p:oleObj name="Equation" r:id="rId8" imgW="1892160" imgH="431640" progId="Equation.DSMT4">
                    <p:embed/>
                    <p:pic>
                      <p:nvPicPr>
                        <p:cNvPr id="500746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01" y="2296"/>
                          <a:ext cx="2768" cy="6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0748" name="AutoShape 12"/>
            <p:cNvSpPr>
              <a:spLocks noChangeArrowheads="1"/>
            </p:cNvSpPr>
            <p:nvPr/>
          </p:nvSpPr>
          <p:spPr bwMode="auto">
            <a:xfrm>
              <a:off x="1215" y="2432"/>
              <a:ext cx="272" cy="227"/>
            </a:xfrm>
            <a:prstGeom prst="rightArrow">
              <a:avLst>
                <a:gd name="adj1" fmla="val 50000"/>
                <a:gd name="adj2" fmla="val 29956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00754" name="Group 18"/>
          <p:cNvGrpSpPr>
            <a:grpSpLocks/>
          </p:cNvGrpSpPr>
          <p:nvPr/>
        </p:nvGrpSpPr>
        <p:grpSpPr bwMode="auto">
          <a:xfrm>
            <a:off x="583223" y="4618894"/>
            <a:ext cx="6082812" cy="1541585"/>
            <a:chOff x="398" y="2972"/>
            <a:chExt cx="4151" cy="1052"/>
          </a:xfrm>
        </p:grpSpPr>
        <p:graphicFrame>
          <p:nvGraphicFramePr>
            <p:cNvPr id="500749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16496286"/>
                </p:ext>
              </p:extLst>
            </p:nvPr>
          </p:nvGraphicFramePr>
          <p:xfrm>
            <a:off x="1102" y="3294"/>
            <a:ext cx="3447" cy="7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393" name="Equation" r:id="rId10" imgW="2298600" imgH="482400" progId="Equation.DSMT4">
                    <p:embed/>
                  </p:oleObj>
                </mc:Choice>
                <mc:Fallback>
                  <p:oleObj name="Equation" r:id="rId10" imgW="2298600" imgH="482400" progId="Equation.DSMT4">
                    <p:embed/>
                    <p:pic>
                      <p:nvPicPr>
                        <p:cNvPr id="50074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2" y="3294"/>
                          <a:ext cx="3447" cy="73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0751" name="Rectangle 15"/>
            <p:cNvSpPr>
              <a:spLocks noChangeArrowheads="1"/>
            </p:cNvSpPr>
            <p:nvPr/>
          </p:nvSpPr>
          <p:spPr bwMode="auto">
            <a:xfrm>
              <a:off x="398" y="2972"/>
              <a:ext cx="137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电容电压为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555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0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0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0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0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0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8" name="Rectangle 10"/>
          <p:cNvSpPr>
            <a:spLocks noChangeArrowheads="1"/>
          </p:cNvSpPr>
          <p:nvPr/>
        </p:nvSpPr>
        <p:spPr bwMode="auto">
          <a:xfrm>
            <a:off x="583223" y="831259"/>
            <a:ext cx="4826962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en-US" altLang="zh-CN" sz="2585" i="1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RLC</a:t>
            </a:r>
            <a:r>
              <a:rPr lang="zh-CN" altLang="en-US" sz="2585">
                <a:latin typeface="楷体_GB2312" pitchFamily="49" charset="-122"/>
                <a:ea typeface="楷体_GB2312" pitchFamily="49" charset="-122"/>
                <a:cs typeface="宋体" panose="02010600030101010101" pitchFamily="2" charset="-122"/>
              </a:rPr>
              <a:t>串联充电电路</a:t>
            </a:r>
            <a:r>
              <a:rPr lang="zh-CN" altLang="en-US" sz="2585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也可以区分为</a:t>
            </a:r>
            <a:r>
              <a:rPr lang="en-US" altLang="zh-CN" sz="2585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:</a:t>
            </a:r>
            <a:endParaRPr lang="en-US" altLang="zh-CN" sz="2585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529434" name="Group 26"/>
          <p:cNvGrpSpPr>
            <a:grpSpLocks/>
          </p:cNvGrpSpPr>
          <p:nvPr/>
        </p:nvGrpSpPr>
        <p:grpSpPr bwMode="auto">
          <a:xfrm>
            <a:off x="583223" y="1415561"/>
            <a:ext cx="6315808" cy="2497016"/>
            <a:chOff x="398" y="786"/>
            <a:chExt cx="4310" cy="1704"/>
          </a:xfrm>
        </p:grpSpPr>
        <p:graphicFrame>
          <p:nvGraphicFramePr>
            <p:cNvPr id="529417" name="Object 9"/>
            <p:cNvGraphicFramePr>
              <a:graphicFrameLocks noChangeAspect="1"/>
            </p:cNvGraphicFramePr>
            <p:nvPr/>
          </p:nvGraphicFramePr>
          <p:xfrm>
            <a:off x="1351" y="799"/>
            <a:ext cx="726" cy="3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2" r:id="rId4" imgW="444307" imgH="228501" progId="Equation.DSMT4">
                    <p:embed/>
                  </p:oleObj>
                </mc:Choice>
                <mc:Fallback>
                  <p:oleObj r:id="rId4" imgW="444307" imgH="228501" progId="Equation.DSMT4">
                    <p:embed/>
                    <p:pic>
                      <p:nvPicPr>
                        <p:cNvPr id="529417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51" y="799"/>
                          <a:ext cx="726" cy="3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9416" name="Object 8"/>
            <p:cNvGraphicFramePr>
              <a:graphicFrameLocks noChangeAspect="1"/>
            </p:cNvGraphicFramePr>
            <p:nvPr/>
          </p:nvGraphicFramePr>
          <p:xfrm>
            <a:off x="3619" y="799"/>
            <a:ext cx="1089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3" r:id="rId6" imgW="787400" imgH="228600" progId="Equation.DSMT4">
                    <p:embed/>
                  </p:oleObj>
                </mc:Choice>
                <mc:Fallback>
                  <p:oleObj r:id="rId6" imgW="787400" imgH="228600" progId="Equation.DSMT4">
                    <p:embed/>
                    <p:pic>
                      <p:nvPicPr>
                        <p:cNvPr id="529416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19" y="799"/>
                          <a:ext cx="1089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9415" name="Object 7"/>
            <p:cNvGraphicFramePr>
              <a:graphicFrameLocks noChangeAspect="1"/>
            </p:cNvGraphicFramePr>
            <p:nvPr/>
          </p:nvGraphicFramePr>
          <p:xfrm>
            <a:off x="1669" y="1253"/>
            <a:ext cx="635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4" r:id="rId8" imgW="444307" imgH="228501" progId="Equation.DSMT4">
                    <p:embed/>
                  </p:oleObj>
                </mc:Choice>
                <mc:Fallback>
                  <p:oleObj r:id="rId8" imgW="444307" imgH="228501" progId="Equation.DSMT4">
                    <p:embed/>
                    <p:pic>
                      <p:nvPicPr>
                        <p:cNvPr id="529415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9" y="1253"/>
                          <a:ext cx="635" cy="32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94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6514223"/>
                </p:ext>
              </p:extLst>
            </p:nvPr>
          </p:nvGraphicFramePr>
          <p:xfrm>
            <a:off x="3574" y="1238"/>
            <a:ext cx="1134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5" r:id="rId10" imgW="787400" imgH="228600" progId="Equation.DSMT4">
                    <p:embed/>
                  </p:oleObj>
                </mc:Choice>
                <mc:Fallback>
                  <p:oleObj r:id="rId10" imgW="787400" imgH="228600" progId="Equation.DSMT4">
                    <p:embed/>
                    <p:pic>
                      <p:nvPicPr>
                        <p:cNvPr id="529414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4" y="1238"/>
                          <a:ext cx="1134" cy="32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9413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01753329"/>
                </p:ext>
              </p:extLst>
            </p:nvPr>
          </p:nvGraphicFramePr>
          <p:xfrm>
            <a:off x="1438" y="1707"/>
            <a:ext cx="680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6" r:id="rId12" imgW="444307" imgH="228501" progId="Equation.DSMT4">
                    <p:embed/>
                  </p:oleObj>
                </mc:Choice>
                <mc:Fallback>
                  <p:oleObj r:id="rId12" imgW="444307" imgH="228501" progId="Equation.DSMT4">
                    <p:embed/>
                    <p:pic>
                      <p:nvPicPr>
                        <p:cNvPr id="529413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38" y="1707"/>
                          <a:ext cx="680" cy="34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29412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57228438"/>
                </p:ext>
              </p:extLst>
            </p:nvPr>
          </p:nvGraphicFramePr>
          <p:xfrm>
            <a:off x="3597" y="1713"/>
            <a:ext cx="1089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597" r:id="rId14" imgW="787400" imgH="228600" progId="Equation.DSMT4">
                    <p:embed/>
                  </p:oleObj>
                </mc:Choice>
                <mc:Fallback>
                  <p:oleObj r:id="rId14" imgW="787400" imgH="228600" progId="Equation.DSMT4">
                    <p:embed/>
                    <p:pic>
                      <p:nvPicPr>
                        <p:cNvPr id="529412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7" y="1713"/>
                          <a:ext cx="1089" cy="3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9420" name="Rectangle 12"/>
            <p:cNvSpPr>
              <a:spLocks noChangeArrowheads="1"/>
            </p:cNvSpPr>
            <p:nvPr/>
          </p:nvSpPr>
          <p:spPr bwMode="auto">
            <a:xfrm>
              <a:off x="398" y="1249"/>
              <a:ext cx="125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临界阻尼</a:t>
              </a:r>
            </a:p>
          </p:txBody>
        </p:sp>
        <p:sp>
          <p:nvSpPr>
            <p:cNvPr id="529422" name="Rectangle 14"/>
            <p:cNvSpPr>
              <a:spLocks noChangeArrowheads="1"/>
            </p:cNvSpPr>
            <p:nvPr/>
          </p:nvSpPr>
          <p:spPr bwMode="auto">
            <a:xfrm>
              <a:off x="398" y="1702"/>
              <a:ext cx="103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3.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欠阻尼</a:t>
              </a:r>
            </a:p>
          </p:txBody>
        </p:sp>
        <p:sp>
          <p:nvSpPr>
            <p:cNvPr id="529424" name="Rectangle 16"/>
            <p:cNvSpPr>
              <a:spLocks noChangeArrowheads="1"/>
            </p:cNvSpPr>
            <p:nvPr/>
          </p:nvSpPr>
          <p:spPr bwMode="auto">
            <a:xfrm>
              <a:off x="398" y="2156"/>
              <a:ext cx="234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2585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4.</a:t>
              </a:r>
              <a:r>
                <a:rPr lang="zh-CN" altLang="en-US" sz="2585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无阻尼</a:t>
              </a:r>
              <a:r>
                <a:rPr lang="zh-CN" altLang="en-US" sz="2585" i="1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altLang="zh-CN" sz="2585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=0 (</a:t>
              </a:r>
              <a:r>
                <a:rPr lang="zh-CN" altLang="en-US" sz="2585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即</a:t>
              </a:r>
              <a:r>
                <a:rPr lang="en-US" altLang="zh-CN" sz="2585" i="1" dirty="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R</a:t>
              </a:r>
              <a:r>
                <a:rPr lang="en-US" altLang="zh-CN" sz="2585" dirty="0"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=0</a:t>
              </a:r>
              <a:r>
                <a:rPr lang="en-US" altLang="zh-CN" sz="2585" dirty="0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)</a:t>
              </a:r>
              <a:endParaRPr lang="zh-CN" altLang="en-US" sz="2585" i="1" dirty="0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529425" name="Rectangle 17"/>
            <p:cNvSpPr>
              <a:spLocks noChangeArrowheads="1"/>
            </p:cNvSpPr>
            <p:nvPr/>
          </p:nvSpPr>
          <p:spPr bwMode="auto">
            <a:xfrm>
              <a:off x="398" y="786"/>
              <a:ext cx="103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585">
                  <a:latin typeface="楷体_GB2312" pitchFamily="49" charset="-122"/>
                  <a:ea typeface="楷体_GB2312" pitchFamily="49" charset="-122"/>
                </a:rPr>
                <a:t>1.</a:t>
              </a:r>
              <a:r>
                <a:rPr lang="zh-CN" altLang="en-US" sz="2585">
                  <a:ea typeface="楷体_GB2312" pitchFamily="49" charset="-122"/>
                </a:rPr>
                <a:t>过阻尼</a:t>
              </a:r>
            </a:p>
          </p:txBody>
        </p:sp>
        <p:sp>
          <p:nvSpPr>
            <p:cNvPr id="529426" name="Rectangle 18"/>
            <p:cNvSpPr>
              <a:spLocks noChangeArrowheads="1"/>
            </p:cNvSpPr>
            <p:nvPr/>
          </p:nvSpPr>
          <p:spPr bwMode="auto">
            <a:xfrm>
              <a:off x="2167" y="795"/>
              <a:ext cx="1597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电路参数满足 </a:t>
              </a:r>
            </a:p>
          </p:txBody>
        </p:sp>
      </p:grpSp>
      <p:sp>
        <p:nvSpPr>
          <p:cNvPr id="529429" name="Rectangle 21"/>
          <p:cNvSpPr>
            <a:spLocks noChangeArrowheads="1"/>
          </p:cNvSpPr>
          <p:nvPr/>
        </p:nvSpPr>
        <p:spPr bwMode="auto">
          <a:xfrm>
            <a:off x="184639" y="3955459"/>
            <a:ext cx="8148384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585">
                <a:ea typeface="楷体_GB2312" pitchFamily="49" charset="-122"/>
              </a:rPr>
              <a:t>下面仅讨论过阻尼和欠阻尼两种不同情况的阶跃响应。</a:t>
            </a:r>
          </a:p>
        </p:txBody>
      </p:sp>
      <p:sp>
        <p:nvSpPr>
          <p:cNvPr id="529433" name="Rectangle 25"/>
          <p:cNvSpPr>
            <a:spLocks noChangeArrowheads="1"/>
          </p:cNvSpPr>
          <p:nvPr/>
        </p:nvSpPr>
        <p:spPr bwMode="auto">
          <a:xfrm>
            <a:off x="0" y="30465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81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9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9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61" name="Rectangle 5"/>
          <p:cNvSpPr>
            <a:spLocks noChangeArrowheads="1"/>
          </p:cNvSpPr>
          <p:nvPr/>
        </p:nvSpPr>
        <p:spPr bwMode="auto">
          <a:xfrm>
            <a:off x="0" y="265964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146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1234361"/>
              </p:ext>
            </p:extLst>
          </p:nvPr>
        </p:nvGraphicFramePr>
        <p:xfrm>
          <a:off x="-612576" y="4293096"/>
          <a:ext cx="6769099" cy="2376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8" name="Visio" r:id="rId4" imgW="3600544" imgH="1257431" progId="Visio.Drawing.11">
                  <p:embed/>
                </p:oleObj>
              </mc:Choice>
              <mc:Fallback>
                <p:oleObj name="Visio" r:id="rId4" imgW="3600544" imgH="1257431" progId="Visio.Drawing.11">
                  <p:embed/>
                  <p:pic>
                    <p:nvPicPr>
                      <p:cNvPr id="5314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612576" y="4293096"/>
                        <a:ext cx="6769099" cy="23762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1464" name="Rectangle 8"/>
          <p:cNvSpPr>
            <a:spLocks noChangeArrowheads="1"/>
          </p:cNvSpPr>
          <p:nvPr/>
        </p:nvSpPr>
        <p:spPr bwMode="auto">
          <a:xfrm>
            <a:off x="0" y="315201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31468" name="Group 12"/>
          <p:cNvGrpSpPr>
            <a:grpSpLocks/>
          </p:cNvGrpSpPr>
          <p:nvPr/>
        </p:nvGrpSpPr>
        <p:grpSpPr bwMode="auto">
          <a:xfrm>
            <a:off x="899592" y="2468064"/>
            <a:ext cx="7112977" cy="572965"/>
            <a:chOff x="353" y="1661"/>
            <a:chExt cx="4854" cy="391"/>
          </a:xfrm>
        </p:grpSpPr>
        <p:sp>
          <p:nvSpPr>
            <p:cNvPr id="531462" name="Rectangle 6"/>
            <p:cNvSpPr>
              <a:spLocks noChangeArrowheads="1"/>
            </p:cNvSpPr>
            <p:nvPr/>
          </p:nvSpPr>
          <p:spPr bwMode="auto">
            <a:xfrm>
              <a:off x="353" y="1696"/>
              <a:ext cx="3538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</a:rPr>
                <a:t>由于</a:t>
              </a:r>
              <a:r>
                <a:rPr lang="en-US" altLang="zh-CN" sz="2585" i="1">
                  <a:ea typeface="楷体_GB2312" pitchFamily="49" charset="-122"/>
                </a:rPr>
                <a:t>s</a:t>
              </a:r>
              <a:r>
                <a:rPr lang="en-US" altLang="zh-CN" sz="2585" baseline="-25000">
                  <a:ea typeface="楷体_GB2312" pitchFamily="49" charset="-122"/>
                </a:rPr>
                <a:t>1</a:t>
              </a:r>
              <a:r>
                <a:rPr lang="zh-CN" altLang="en-US" sz="2585">
                  <a:ea typeface="楷体_GB2312" pitchFamily="49" charset="-122"/>
                </a:rPr>
                <a:t>＜</a:t>
              </a:r>
              <a:r>
                <a:rPr lang="en-US" altLang="zh-CN" sz="2585">
                  <a:ea typeface="楷体_GB2312" pitchFamily="49" charset="-122"/>
                </a:rPr>
                <a:t>0</a:t>
              </a:r>
              <a:r>
                <a:rPr lang="zh-CN" altLang="en-US" sz="2585">
                  <a:ea typeface="楷体_GB2312" pitchFamily="49" charset="-122"/>
                </a:rPr>
                <a:t>、</a:t>
              </a:r>
              <a:r>
                <a:rPr lang="en-US" altLang="zh-CN" sz="2585" i="1">
                  <a:ea typeface="楷体_GB2312" pitchFamily="49" charset="-122"/>
                </a:rPr>
                <a:t>s</a:t>
              </a:r>
              <a:r>
                <a:rPr lang="en-US" altLang="zh-CN" sz="2585" baseline="-25000">
                  <a:ea typeface="楷体_GB2312" pitchFamily="49" charset="-122"/>
                </a:rPr>
                <a:t>2</a:t>
              </a:r>
              <a:r>
                <a:rPr lang="zh-CN" altLang="en-US" sz="2585">
                  <a:ea typeface="楷体_GB2312" pitchFamily="49" charset="-122"/>
                </a:rPr>
                <a:t>＜</a:t>
              </a:r>
              <a:r>
                <a:rPr lang="en-US" altLang="zh-CN" sz="2585">
                  <a:ea typeface="楷体_GB2312" pitchFamily="49" charset="-122"/>
                </a:rPr>
                <a:t>0</a:t>
              </a:r>
              <a:r>
                <a:rPr lang="zh-CN" altLang="en-US" sz="2585">
                  <a:ea typeface="楷体_GB2312" pitchFamily="49" charset="-122"/>
                </a:rPr>
                <a:t>及</a:t>
              </a:r>
              <a:r>
                <a:rPr lang="en-US" altLang="zh-CN" sz="2585">
                  <a:ea typeface="楷体_GB2312" pitchFamily="49" charset="-122"/>
                </a:rPr>
                <a:t>|</a:t>
              </a:r>
              <a:r>
                <a:rPr lang="en-US" altLang="zh-CN" sz="2585" i="1">
                  <a:ea typeface="楷体_GB2312" pitchFamily="49" charset="-122"/>
                </a:rPr>
                <a:t>s</a:t>
              </a:r>
              <a:r>
                <a:rPr lang="en-US" altLang="zh-CN" sz="2585" baseline="-25000">
                  <a:ea typeface="楷体_GB2312" pitchFamily="49" charset="-122"/>
                </a:rPr>
                <a:t>2</a:t>
              </a:r>
              <a:r>
                <a:rPr lang="en-US" altLang="zh-CN" sz="2585">
                  <a:ea typeface="楷体_GB2312" pitchFamily="49" charset="-122"/>
                </a:rPr>
                <a:t>|</a:t>
              </a:r>
              <a:r>
                <a:rPr lang="zh-CN" altLang="en-US" sz="2585">
                  <a:ea typeface="楷体_GB2312" pitchFamily="49" charset="-122"/>
                </a:rPr>
                <a:t>＞</a:t>
              </a:r>
              <a:r>
                <a:rPr lang="en-US" altLang="zh-CN" sz="2585">
                  <a:ea typeface="楷体_GB2312" pitchFamily="49" charset="-122"/>
                </a:rPr>
                <a:t>|</a:t>
              </a:r>
              <a:r>
                <a:rPr lang="en-US" altLang="zh-CN" sz="2585" i="1">
                  <a:ea typeface="楷体_GB2312" pitchFamily="49" charset="-122"/>
                </a:rPr>
                <a:t>s</a:t>
              </a:r>
              <a:r>
                <a:rPr lang="en-US" altLang="zh-CN" sz="2585" baseline="-25000">
                  <a:ea typeface="楷体_GB2312" pitchFamily="49" charset="-122"/>
                </a:rPr>
                <a:t>1</a:t>
              </a:r>
              <a:r>
                <a:rPr lang="en-US" altLang="zh-CN" sz="2585">
                  <a:ea typeface="楷体_GB2312" pitchFamily="49" charset="-122"/>
                </a:rPr>
                <a:t>| </a:t>
              </a:r>
            </a:p>
          </p:txBody>
        </p:sp>
        <p:graphicFrame>
          <p:nvGraphicFramePr>
            <p:cNvPr id="531463" name="Object 7"/>
            <p:cNvGraphicFramePr>
              <a:graphicFrameLocks noChangeAspect="1"/>
            </p:cNvGraphicFramePr>
            <p:nvPr/>
          </p:nvGraphicFramePr>
          <p:xfrm>
            <a:off x="3710" y="1661"/>
            <a:ext cx="1043" cy="39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439" r:id="rId6" imgW="533169" imgH="203112" progId="Equation.DSMT4">
                    <p:embed/>
                  </p:oleObj>
                </mc:Choice>
                <mc:Fallback>
                  <p:oleObj r:id="rId6" imgW="533169" imgH="203112" progId="Equation.DSMT4">
                    <p:embed/>
                    <p:pic>
                      <p:nvPicPr>
                        <p:cNvPr id="53146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10" y="1661"/>
                          <a:ext cx="1043" cy="39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1465" name="AutoShape 9"/>
            <p:cNvSpPr>
              <a:spLocks noChangeArrowheads="1"/>
            </p:cNvSpPr>
            <p:nvPr/>
          </p:nvSpPr>
          <p:spPr bwMode="auto">
            <a:xfrm>
              <a:off x="3256" y="1752"/>
              <a:ext cx="363" cy="227"/>
            </a:xfrm>
            <a:prstGeom prst="rightArrow">
              <a:avLst>
                <a:gd name="adj1" fmla="val 50000"/>
                <a:gd name="adj2" fmla="val 39978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31466" name="Text Box 10"/>
            <p:cNvSpPr txBox="1">
              <a:spLocks noChangeArrowheads="1"/>
            </p:cNvSpPr>
            <p:nvPr/>
          </p:nvSpPr>
          <p:spPr bwMode="auto">
            <a:xfrm>
              <a:off x="4708" y="1706"/>
              <a:ext cx="499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585"/>
                <a:t>&gt;0</a:t>
              </a:r>
            </a:p>
          </p:txBody>
        </p:sp>
      </p:grpSp>
      <p:sp>
        <p:nvSpPr>
          <p:cNvPr id="531467" name="Rectangle 11"/>
          <p:cNvSpPr>
            <a:spLocks noChangeArrowheads="1"/>
          </p:cNvSpPr>
          <p:nvPr/>
        </p:nvSpPr>
        <p:spPr bwMode="auto">
          <a:xfrm>
            <a:off x="511467" y="3287971"/>
            <a:ext cx="8440615" cy="88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/>
            <a:r>
              <a:rPr lang="zh-CN" altLang="en-US" sz="2585" dirty="0">
                <a:latin typeface="楷体_GB2312" pitchFamily="49" charset="-122"/>
                <a:ea typeface="楷体_GB2312" pitchFamily="49" charset="-122"/>
              </a:rPr>
              <a:t>    使电容电压</a:t>
            </a:r>
            <a:r>
              <a:rPr lang="en-US" altLang="zh-CN" sz="2585" i="1" dirty="0" err="1">
                <a:latin typeface="楷体_GB2312" pitchFamily="49" charset="-122"/>
                <a:ea typeface="楷体_GB2312" pitchFamily="49" charset="-122"/>
              </a:rPr>
              <a:t>u</a:t>
            </a:r>
            <a:r>
              <a:rPr lang="en-US" altLang="zh-CN" sz="2585" i="1" baseline="-25000" dirty="0" err="1">
                <a:ea typeface="楷体_GB2312" pitchFamily="49" charset="-122"/>
              </a:rPr>
              <a:t>C</a:t>
            </a:r>
            <a:r>
              <a:rPr lang="zh-CN" altLang="en-US" sz="2585" dirty="0">
                <a:latin typeface="楷体_GB2312" pitchFamily="49" charset="-122"/>
                <a:ea typeface="楷体_GB2312" pitchFamily="49" charset="-122"/>
              </a:rPr>
              <a:t>和电感电流</a:t>
            </a:r>
            <a:r>
              <a:rPr lang="en-US" altLang="zh-CN" sz="2585" i="1" dirty="0" err="1">
                <a:ea typeface="楷体_GB2312" pitchFamily="49" charset="-122"/>
              </a:rPr>
              <a:t>i</a:t>
            </a:r>
            <a:r>
              <a:rPr lang="en-US" altLang="zh-CN" sz="2585" i="1" baseline="-25000" dirty="0" err="1">
                <a:ea typeface="楷体_GB2312" pitchFamily="49" charset="-122"/>
              </a:rPr>
              <a:t>L</a:t>
            </a:r>
            <a:r>
              <a:rPr lang="zh-CN" altLang="en-US" sz="2585" dirty="0">
                <a:latin typeface="楷体_GB2312" pitchFamily="49" charset="-122"/>
                <a:ea typeface="楷体_GB2312" pitchFamily="49" charset="-122"/>
              </a:rPr>
              <a:t>永远不改变方向。</a:t>
            </a:r>
            <a:r>
              <a:rPr lang="zh-CN" altLang="en-US" sz="2585" dirty="0">
                <a:ea typeface="楷体_GB2312" pitchFamily="49" charset="-122"/>
              </a:rPr>
              <a:t>电容元件在全部时间内一直在充电</a:t>
            </a:r>
            <a:r>
              <a:rPr lang="zh-CN" altLang="en-US" dirty="0"/>
              <a:t>。</a:t>
            </a:r>
            <a:r>
              <a:rPr lang="en-US" altLang="zh-CN" sz="2585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539552" y="427410"/>
            <a:ext cx="1510350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2585" dirty="0">
                <a:latin typeface="楷体_GB2312" pitchFamily="49" charset="-122"/>
                <a:ea typeface="楷体_GB2312" pitchFamily="49" charset="-122"/>
              </a:rPr>
              <a:t>1.</a:t>
            </a:r>
            <a:r>
              <a:rPr lang="zh-CN" altLang="en-US" sz="2585" dirty="0">
                <a:ea typeface="楷体_GB2312" pitchFamily="49" charset="-122"/>
              </a:rPr>
              <a:t>过阻尼</a:t>
            </a:r>
          </a:p>
        </p:txBody>
      </p:sp>
      <p:graphicFrame>
        <p:nvGraphicFramePr>
          <p:cNvPr id="15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997923"/>
              </p:ext>
            </p:extLst>
          </p:nvPr>
        </p:nvGraphicFramePr>
        <p:xfrm>
          <a:off x="2087563" y="1514475"/>
          <a:ext cx="538797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0" name="Equation" r:id="rId8" imgW="2641320" imgH="431640" progId="Equation.DSMT4">
                  <p:embed/>
                </p:oleObj>
              </mc:Choice>
              <mc:Fallback>
                <p:oleObj name="Equation" r:id="rId8" imgW="2641320" imgH="431640" progId="Equation.DSMT4">
                  <p:embed/>
                  <p:pic>
                    <p:nvPicPr>
                      <p:cNvPr id="529432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1514475"/>
                        <a:ext cx="5387975" cy="874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793987"/>
              </p:ext>
            </p:extLst>
          </p:nvPr>
        </p:nvGraphicFramePr>
        <p:xfrm>
          <a:off x="2089150" y="365125"/>
          <a:ext cx="5051425" cy="1068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1" name="Equation" r:id="rId10" imgW="2298600" imgH="482400" progId="Equation.DSMT4">
                  <p:embed/>
                </p:oleObj>
              </mc:Choice>
              <mc:Fallback>
                <p:oleObj name="Equation" r:id="rId10" imgW="2298600" imgH="482400" progId="Equation.DSMT4">
                  <p:embed/>
                  <p:pic>
                    <p:nvPicPr>
                      <p:cNvPr id="500749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365125"/>
                        <a:ext cx="5051425" cy="1068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024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3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3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3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467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520" name="Group 16"/>
          <p:cNvGrpSpPr>
            <a:grpSpLocks/>
          </p:cNvGrpSpPr>
          <p:nvPr/>
        </p:nvGrpSpPr>
        <p:grpSpPr bwMode="auto">
          <a:xfrm>
            <a:off x="583223" y="764930"/>
            <a:ext cx="6049108" cy="1419958"/>
            <a:chOff x="398" y="342"/>
            <a:chExt cx="4128" cy="969"/>
          </a:xfrm>
        </p:grpSpPr>
        <p:sp>
          <p:nvSpPr>
            <p:cNvPr id="533508" name="Rectangle 4"/>
            <p:cNvSpPr>
              <a:spLocks noChangeArrowheads="1"/>
            </p:cNvSpPr>
            <p:nvPr/>
          </p:nvSpPr>
          <p:spPr bwMode="auto">
            <a:xfrm>
              <a:off x="398" y="342"/>
              <a:ext cx="1031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en-US" altLang="zh-CN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2.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欠阻尼</a:t>
              </a:r>
            </a:p>
          </p:txBody>
        </p:sp>
        <p:graphicFrame>
          <p:nvGraphicFramePr>
            <p:cNvPr id="533509" name="Object 5"/>
            <p:cNvGraphicFramePr>
              <a:graphicFrameLocks noChangeAspect="1"/>
            </p:cNvGraphicFramePr>
            <p:nvPr/>
          </p:nvGraphicFramePr>
          <p:xfrm>
            <a:off x="1532" y="527"/>
            <a:ext cx="2994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3" r:id="rId4" imgW="2222500" imgH="584200" progId="Equation.DSMT4">
                    <p:embed/>
                  </p:oleObj>
                </mc:Choice>
                <mc:Fallback>
                  <p:oleObj r:id="rId4" imgW="2222500" imgH="584200" progId="Equation.DSMT4">
                    <p:embed/>
                    <p:pic>
                      <p:nvPicPr>
                        <p:cNvPr id="533509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2" y="527"/>
                          <a:ext cx="2994" cy="78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3513" name="Rectangle 9"/>
          <p:cNvSpPr>
            <a:spLocks noChangeArrowheads="1"/>
          </p:cNvSpPr>
          <p:nvPr/>
        </p:nvSpPr>
        <p:spPr bwMode="auto">
          <a:xfrm>
            <a:off x="0" y="298496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533521" name="Group 17"/>
          <p:cNvGrpSpPr>
            <a:grpSpLocks/>
          </p:cNvGrpSpPr>
          <p:nvPr/>
        </p:nvGrpSpPr>
        <p:grpSpPr bwMode="auto">
          <a:xfrm>
            <a:off x="317989" y="2299189"/>
            <a:ext cx="5782408" cy="1371600"/>
            <a:chOff x="217" y="1389"/>
            <a:chExt cx="3946" cy="936"/>
          </a:xfrm>
        </p:grpSpPr>
        <p:sp>
          <p:nvSpPr>
            <p:cNvPr id="533511" name="Rectangle 7"/>
            <p:cNvSpPr>
              <a:spLocks noChangeArrowheads="1"/>
            </p:cNvSpPr>
            <p:nvPr/>
          </p:nvSpPr>
          <p:spPr bwMode="auto">
            <a:xfrm>
              <a:off x="217" y="1476"/>
              <a:ext cx="2164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ea typeface="楷体_GB2312" pitchFamily="49" charset="-122"/>
                </a:rPr>
                <a:t>或表示成极坐标形式</a:t>
              </a:r>
            </a:p>
          </p:txBody>
        </p:sp>
        <p:graphicFrame>
          <p:nvGraphicFramePr>
            <p:cNvPr id="533514" name="Object 10"/>
            <p:cNvGraphicFramePr>
              <a:graphicFrameLocks noChangeAspect="1"/>
            </p:cNvGraphicFramePr>
            <p:nvPr/>
          </p:nvGraphicFramePr>
          <p:xfrm>
            <a:off x="2440" y="1389"/>
            <a:ext cx="1723" cy="9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374" name="公式" r:id="rId6" imgW="1028520" imgH="558720" progId="Equation.3">
                    <p:embed/>
                  </p:oleObj>
                </mc:Choice>
                <mc:Fallback>
                  <p:oleObj name="公式" r:id="rId6" imgW="1028520" imgH="558720" progId="Equation.3">
                    <p:embed/>
                    <p:pic>
                      <p:nvPicPr>
                        <p:cNvPr id="533514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0" y="1389"/>
                          <a:ext cx="1723" cy="9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3516" name="Rectangle 12"/>
          <p:cNvSpPr>
            <a:spLocks noChangeArrowheads="1"/>
          </p:cNvSpPr>
          <p:nvPr/>
        </p:nvSpPr>
        <p:spPr bwMode="auto">
          <a:xfrm>
            <a:off x="451339" y="3688759"/>
            <a:ext cx="3347391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585">
                <a:latin typeface="楷体_GB2312" pitchFamily="49" charset="-122"/>
                <a:ea typeface="楷体_GB2312" pitchFamily="49" charset="-122"/>
              </a:rPr>
              <a:t>其中</a:t>
            </a:r>
            <a:r>
              <a:rPr lang="zh-CN" altLang="en-US" sz="2585" i="1">
                <a:ea typeface="楷体_GB2312" pitchFamily="49" charset="-122"/>
                <a:sym typeface="Symbol" panose="05050102010706020507" pitchFamily="18" charset="2"/>
              </a:rPr>
              <a:t></a:t>
            </a:r>
            <a:r>
              <a:rPr lang="zh-CN" altLang="en-US" sz="2585" i="1">
                <a:ea typeface="楷体_GB2312" pitchFamily="49" charset="-122"/>
              </a:rPr>
              <a:t> </a:t>
            </a:r>
            <a:r>
              <a:rPr lang="en-US" altLang="zh-CN" sz="2585">
                <a:ea typeface="楷体_GB2312" pitchFamily="49" charset="-122"/>
                <a:sym typeface="Symbol" panose="05050102010706020507" pitchFamily="18" charset="2"/>
              </a:rPr>
              <a:t>= arctan(</a:t>
            </a:r>
            <a:r>
              <a:rPr lang="en-US" altLang="zh-CN" sz="2585" i="1">
                <a:ea typeface="楷体_GB2312" pitchFamily="49" charset="-122"/>
                <a:sym typeface="Symbol" panose="05050102010706020507" pitchFamily="18" charset="2"/>
              </a:rPr>
              <a:t></a:t>
            </a:r>
            <a:r>
              <a:rPr lang="en-US" altLang="zh-CN" sz="2585" i="1">
                <a:ea typeface="楷体_GB2312" pitchFamily="49" charset="-122"/>
              </a:rPr>
              <a:t> </a:t>
            </a:r>
            <a:r>
              <a:rPr lang="en-US" altLang="zh-CN" sz="2585">
                <a:ea typeface="楷体_GB2312" pitchFamily="49" charset="-122"/>
                <a:sym typeface="Symbol" panose="05050102010706020507" pitchFamily="18" charset="2"/>
              </a:rPr>
              <a:t>/</a:t>
            </a:r>
            <a:r>
              <a:rPr lang="en-US" altLang="zh-CN" sz="2585" i="1">
                <a:ea typeface="楷体_GB2312" pitchFamily="49" charset="-122"/>
                <a:sym typeface="Symbol" panose="05050102010706020507" pitchFamily="18" charset="2"/>
              </a:rPr>
              <a:t></a:t>
            </a:r>
            <a:r>
              <a:rPr lang="en-US" altLang="zh-CN" sz="2585" i="1">
                <a:ea typeface="楷体_GB2312" pitchFamily="49" charset="-122"/>
              </a:rPr>
              <a:t>d</a:t>
            </a:r>
            <a:r>
              <a:rPr lang="en-US" altLang="zh-CN" sz="2585">
                <a:ea typeface="楷体_GB2312" pitchFamily="49" charset="-122"/>
                <a:sym typeface="Symbol" panose="05050102010706020507" pitchFamily="18" charset="2"/>
              </a:rPr>
              <a:t>)</a:t>
            </a:r>
            <a:r>
              <a:rPr lang="zh-CN" altLang="en-US" sz="2585"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</a:p>
        </p:txBody>
      </p:sp>
      <p:sp>
        <p:nvSpPr>
          <p:cNvPr id="533517" name="Rectangle 13"/>
          <p:cNvSpPr>
            <a:spLocks noChangeArrowheads="1"/>
          </p:cNvSpPr>
          <p:nvPr/>
        </p:nvSpPr>
        <p:spPr bwMode="auto">
          <a:xfrm>
            <a:off x="451339" y="4154751"/>
            <a:ext cx="3336170" cy="49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0" hangingPunct="0"/>
            <a:r>
              <a:rPr lang="zh-CN" altLang="en-US" sz="2585" dirty="0">
                <a:latin typeface="楷体_GB2312" pitchFamily="49" charset="-122"/>
                <a:ea typeface="楷体_GB2312" pitchFamily="49" charset="-122"/>
              </a:rPr>
              <a:t>阶跃响应电容电压为 </a:t>
            </a:r>
          </a:p>
        </p:txBody>
      </p:sp>
      <p:sp>
        <p:nvSpPr>
          <p:cNvPr id="533519" name="Rectangle 15"/>
          <p:cNvSpPr>
            <a:spLocks noChangeArrowheads="1"/>
          </p:cNvSpPr>
          <p:nvPr/>
        </p:nvSpPr>
        <p:spPr bwMode="auto">
          <a:xfrm>
            <a:off x="0" y="2800323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351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1932813"/>
              </p:ext>
            </p:extLst>
          </p:nvPr>
        </p:nvGraphicFramePr>
        <p:xfrm>
          <a:off x="1700213" y="4624388"/>
          <a:ext cx="6275387" cy="171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375" name="Equation" r:id="rId8" imgW="3530520" imgH="965160" progId="Equation.DSMT4">
                  <p:embed/>
                </p:oleObj>
              </mc:Choice>
              <mc:Fallback>
                <p:oleObj name="Equation" r:id="rId8" imgW="3530520" imgH="965160" progId="Equation.DSMT4">
                  <p:embed/>
                  <p:pic>
                    <p:nvPicPr>
                      <p:cNvPr id="533518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0213" y="4624388"/>
                        <a:ext cx="6275387" cy="1711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2474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3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3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6" grpId="0"/>
      <p:bldP spid="5335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7" name="Rectangle 5"/>
          <p:cNvSpPr>
            <a:spLocks noChangeArrowheads="1"/>
          </p:cNvSpPr>
          <p:nvPr/>
        </p:nvSpPr>
        <p:spPr bwMode="auto">
          <a:xfrm>
            <a:off x="0" y="3020131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55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214503"/>
              </p:ext>
            </p:extLst>
          </p:nvPr>
        </p:nvGraphicFramePr>
        <p:xfrm>
          <a:off x="2232025" y="771525"/>
          <a:ext cx="4016375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6" name="Equation" r:id="rId4" imgW="2082600" imgH="482400" progId="Equation.DSMT4">
                  <p:embed/>
                </p:oleObj>
              </mc:Choice>
              <mc:Fallback>
                <p:oleObj name="Equation" r:id="rId4" imgW="2082600" imgH="482400" progId="Equation.DSMT4">
                  <p:embed/>
                  <p:pic>
                    <p:nvPicPr>
                      <p:cNvPr id="53555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771525"/>
                        <a:ext cx="4016375" cy="933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5565" name="Group 13"/>
          <p:cNvGrpSpPr>
            <a:grpSpLocks/>
          </p:cNvGrpSpPr>
          <p:nvPr/>
        </p:nvGrpSpPr>
        <p:grpSpPr bwMode="auto">
          <a:xfrm>
            <a:off x="517282" y="1833196"/>
            <a:ext cx="5851280" cy="539262"/>
            <a:chOff x="353" y="1071"/>
            <a:chExt cx="3993" cy="368"/>
          </a:xfrm>
        </p:grpSpPr>
        <p:sp>
          <p:nvSpPr>
            <p:cNvPr id="535559" name="Rectangle 7"/>
            <p:cNvSpPr>
              <a:spLocks noChangeArrowheads="1"/>
            </p:cNvSpPr>
            <p:nvPr/>
          </p:nvSpPr>
          <p:spPr bwMode="auto">
            <a:xfrm>
              <a:off x="353" y="1072"/>
              <a:ext cx="2740" cy="3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0" hangingPunct="0"/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根据电容的电压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</a:t>
              </a:r>
              <a:r>
                <a:rPr lang="zh-CN" altLang="en-US" sz="2585">
                  <a:latin typeface="楷体_GB2312" pitchFamily="49" charset="-122"/>
                  <a:ea typeface="楷体_GB2312" pitchFamily="49" charset="-122"/>
                  <a:cs typeface="Times New Roman" panose="02020603050405020304" pitchFamily="18" charset="0"/>
                </a:rPr>
                <a:t>电流关系</a:t>
              </a:r>
              <a:endParaRPr lang="zh-CN" altLang="en-US" sz="2585"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graphicFrame>
          <p:nvGraphicFramePr>
            <p:cNvPr id="535558" name="Object 6"/>
            <p:cNvGraphicFramePr>
              <a:graphicFrameLocks noChangeAspect="1"/>
            </p:cNvGraphicFramePr>
            <p:nvPr/>
          </p:nvGraphicFramePr>
          <p:xfrm>
            <a:off x="3075" y="1071"/>
            <a:ext cx="1271" cy="3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487" r:id="rId6" imgW="787400" imgH="228600" progId="Equation.DSMT4">
                    <p:embed/>
                  </p:oleObj>
                </mc:Choice>
                <mc:Fallback>
                  <p:oleObj r:id="rId6" imgW="787400" imgH="228600" progId="Equation.DSMT4">
                    <p:embed/>
                    <p:pic>
                      <p:nvPicPr>
                        <p:cNvPr id="53555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5" y="1071"/>
                          <a:ext cx="1271" cy="36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35562" name="Rectangle 10"/>
          <p:cNvSpPr>
            <a:spLocks noChangeArrowheads="1"/>
          </p:cNvSpPr>
          <p:nvPr/>
        </p:nvSpPr>
        <p:spPr bwMode="auto">
          <a:xfrm>
            <a:off x="0" y="3046508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556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5583055"/>
              </p:ext>
            </p:extLst>
          </p:nvPr>
        </p:nvGraphicFramePr>
        <p:xfrm>
          <a:off x="1954213" y="2432050"/>
          <a:ext cx="404018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8" name="Equation" r:id="rId8" imgW="1942920" imgH="431640" progId="Equation.DSMT4">
                  <p:embed/>
                </p:oleObj>
              </mc:Choice>
              <mc:Fallback>
                <p:oleObj name="Equation" r:id="rId8" imgW="1942920" imgH="431640" progId="Equation.DSMT4">
                  <p:embed/>
                  <p:pic>
                    <p:nvPicPr>
                      <p:cNvPr id="53556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4213" y="2432050"/>
                        <a:ext cx="4040187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5564" name="Rectangle 12"/>
          <p:cNvSpPr>
            <a:spLocks noChangeArrowheads="1"/>
          </p:cNvSpPr>
          <p:nvPr/>
        </p:nvSpPr>
        <p:spPr bwMode="auto">
          <a:xfrm>
            <a:off x="0" y="257611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535563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106575"/>
              </p:ext>
            </p:extLst>
          </p:nvPr>
        </p:nvGraphicFramePr>
        <p:xfrm>
          <a:off x="-468313" y="3898900"/>
          <a:ext cx="8426451" cy="231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9" name="Visio" r:id="rId10" imgW="5553066" imgH="1523891" progId="Visio.Drawing.11">
                  <p:embed/>
                </p:oleObj>
              </mc:Choice>
              <mc:Fallback>
                <p:oleObj name="Visio" r:id="rId10" imgW="5553066" imgH="1523891" progId="Visio.Drawing.11">
                  <p:embed/>
                  <p:pic>
                    <p:nvPicPr>
                      <p:cNvPr id="535563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468313" y="3898900"/>
                        <a:ext cx="8426451" cy="231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229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5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5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5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日期占位符 1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01D79A-DA26-420A-AB9A-D373F3793FF9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3" name="页脚占位符 2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2895AC-C752-4DFB-816B-4ABB560049AF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pSp>
        <p:nvGrpSpPr>
          <p:cNvPr id="15365" name="Group 7"/>
          <p:cNvGrpSpPr>
            <a:grpSpLocks/>
          </p:cNvGrpSpPr>
          <p:nvPr/>
        </p:nvGrpSpPr>
        <p:grpSpPr bwMode="auto">
          <a:xfrm>
            <a:off x="5424488" y="714375"/>
            <a:ext cx="3827462" cy="1993900"/>
            <a:chOff x="3082" y="2147"/>
            <a:chExt cx="2411" cy="1256"/>
          </a:xfrm>
        </p:grpSpPr>
        <p:grpSp>
          <p:nvGrpSpPr>
            <p:cNvPr id="15381" name="Group 8"/>
            <p:cNvGrpSpPr>
              <a:grpSpLocks/>
            </p:cNvGrpSpPr>
            <p:nvPr/>
          </p:nvGrpSpPr>
          <p:grpSpPr bwMode="auto">
            <a:xfrm>
              <a:off x="3082" y="2147"/>
              <a:ext cx="2411" cy="960"/>
              <a:chOff x="2608" y="1952"/>
              <a:chExt cx="2411" cy="960"/>
            </a:xfrm>
          </p:grpSpPr>
          <p:grpSp>
            <p:nvGrpSpPr>
              <p:cNvPr id="15383" name="Group 9"/>
              <p:cNvGrpSpPr>
                <a:grpSpLocks/>
              </p:cNvGrpSpPr>
              <p:nvPr/>
            </p:nvGrpSpPr>
            <p:grpSpPr bwMode="auto">
              <a:xfrm>
                <a:off x="2880" y="2400"/>
                <a:ext cx="240" cy="227"/>
                <a:chOff x="1479" y="1536"/>
                <a:chExt cx="240" cy="227"/>
              </a:xfrm>
            </p:grpSpPr>
            <p:sp>
              <p:nvSpPr>
                <p:cNvPr id="15420" name="Oval 10"/>
                <p:cNvSpPr>
                  <a:spLocks noChangeAspect="1" noChangeArrowheads="1"/>
                </p:cNvSpPr>
                <p:nvPr/>
              </p:nvSpPr>
              <p:spPr bwMode="auto">
                <a:xfrm>
                  <a:off x="1488" y="1536"/>
                  <a:ext cx="227" cy="227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50000"/>
                    </a:spcBef>
                    <a:buFontTx/>
                    <a:buNone/>
                  </a:pPr>
                  <a:endParaRPr lang="zh-CN" altLang="en-US" sz="1800">
                    <a:ea typeface="隶书" panose="02010509060101010101" pitchFamily="49" charset="-122"/>
                  </a:endParaRPr>
                </a:p>
              </p:txBody>
            </p:sp>
            <p:sp>
              <p:nvSpPr>
                <p:cNvPr id="15421" name="Line 11"/>
                <p:cNvSpPr>
                  <a:spLocks noChangeShapeType="1"/>
                </p:cNvSpPr>
                <p:nvPr/>
              </p:nvSpPr>
              <p:spPr bwMode="auto">
                <a:xfrm>
                  <a:off x="1479" y="1650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84" name="Text Box 12"/>
              <p:cNvSpPr txBox="1">
                <a:spLocks noChangeArrowheads="1"/>
              </p:cNvSpPr>
              <p:nvPr/>
            </p:nvSpPr>
            <p:spPr bwMode="auto">
              <a:xfrm>
                <a:off x="4304" y="2240"/>
                <a:ext cx="22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b="1">
                    <a:ea typeface="隶书" panose="02010509060101010101" pitchFamily="49" charset="-122"/>
                  </a:rPr>
                  <a:t>+</a:t>
                </a:r>
              </a:p>
            </p:txBody>
          </p:sp>
          <p:grpSp>
            <p:nvGrpSpPr>
              <p:cNvPr id="15385" name="Group 13"/>
              <p:cNvGrpSpPr>
                <a:grpSpLocks/>
              </p:cNvGrpSpPr>
              <p:nvPr/>
            </p:nvGrpSpPr>
            <p:grpSpPr bwMode="auto">
              <a:xfrm flipH="1">
                <a:off x="3808" y="1952"/>
                <a:ext cx="168" cy="200"/>
                <a:chOff x="3544" y="3400"/>
                <a:chExt cx="168" cy="200"/>
              </a:xfrm>
            </p:grpSpPr>
            <p:sp>
              <p:nvSpPr>
                <p:cNvPr id="15417" name="Freeform 14"/>
                <p:cNvSpPr>
                  <a:spLocks/>
                </p:cNvSpPr>
                <p:nvPr/>
              </p:nvSpPr>
              <p:spPr bwMode="auto">
                <a:xfrm>
                  <a:off x="3544" y="3400"/>
                  <a:ext cx="168" cy="168"/>
                </a:xfrm>
                <a:custGeom>
                  <a:avLst/>
                  <a:gdLst>
                    <a:gd name="T0" fmla="*/ 0 w 168"/>
                    <a:gd name="T1" fmla="*/ 168 h 168"/>
                    <a:gd name="T2" fmla="*/ 168 w 168"/>
                    <a:gd name="T3" fmla="*/ 0 h 168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68" h="168">
                      <a:moveTo>
                        <a:pt x="0" y="168"/>
                      </a:moveTo>
                      <a:lnTo>
                        <a:pt x="168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8" name="Freeform 15"/>
                <p:cNvSpPr>
                  <a:spLocks/>
                </p:cNvSpPr>
                <p:nvPr/>
              </p:nvSpPr>
              <p:spPr bwMode="auto">
                <a:xfrm>
                  <a:off x="3600" y="3408"/>
                  <a:ext cx="112" cy="192"/>
                </a:xfrm>
                <a:custGeom>
                  <a:avLst/>
                  <a:gdLst>
                    <a:gd name="T0" fmla="*/ 0 w 112"/>
                    <a:gd name="T1" fmla="*/ 0 h 192"/>
                    <a:gd name="T2" fmla="*/ 96 w 112"/>
                    <a:gd name="T3" fmla="*/ 96 h 192"/>
                    <a:gd name="T4" fmla="*/ 96 w 112"/>
                    <a:gd name="T5" fmla="*/ 192 h 192"/>
                    <a:gd name="T6" fmla="*/ 0 60000 65536"/>
                    <a:gd name="T7" fmla="*/ 0 60000 65536"/>
                    <a:gd name="T8" fmla="*/ 0 60000 6553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0" t="0" r="r" b="b"/>
                  <a:pathLst>
                    <a:path w="112" h="192">
                      <a:moveTo>
                        <a:pt x="0" y="0"/>
                      </a:moveTo>
                      <a:cubicBezTo>
                        <a:pt x="40" y="32"/>
                        <a:pt x="80" y="64"/>
                        <a:pt x="96" y="96"/>
                      </a:cubicBezTo>
                      <a:cubicBezTo>
                        <a:pt x="112" y="128"/>
                        <a:pt x="104" y="160"/>
                        <a:pt x="96" y="192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9" name="Line 16"/>
                <p:cNvSpPr>
                  <a:spLocks noChangeShapeType="1"/>
                </p:cNvSpPr>
                <p:nvPr/>
              </p:nvSpPr>
              <p:spPr bwMode="auto">
                <a:xfrm>
                  <a:off x="3696" y="3552"/>
                  <a:ext cx="0" cy="4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86" name="Rectangle 17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96" cy="24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  <a:buFontTx/>
                  <a:buNone/>
                </a:pPr>
                <a:endParaRPr lang="zh-CN" altLang="en-US" sz="1800">
                  <a:ea typeface="隶书" panose="02010509060101010101" pitchFamily="49" charset="-122"/>
                </a:endParaRPr>
              </a:p>
            </p:txBody>
          </p:sp>
          <p:grpSp>
            <p:nvGrpSpPr>
              <p:cNvPr id="15387" name="Group 18"/>
              <p:cNvGrpSpPr>
                <a:grpSpLocks/>
              </p:cNvGrpSpPr>
              <p:nvPr/>
            </p:nvGrpSpPr>
            <p:grpSpPr bwMode="auto">
              <a:xfrm>
                <a:off x="4504" y="2496"/>
                <a:ext cx="192" cy="48"/>
                <a:chOff x="960" y="2688"/>
                <a:chExt cx="192" cy="48"/>
              </a:xfrm>
            </p:grpSpPr>
            <p:sp>
              <p:nvSpPr>
                <p:cNvPr id="15415" name="Line 19"/>
                <p:cNvSpPr>
                  <a:spLocks noChangeShapeType="1"/>
                </p:cNvSpPr>
                <p:nvPr/>
              </p:nvSpPr>
              <p:spPr bwMode="auto">
                <a:xfrm>
                  <a:off x="960" y="2688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6" name="Line 20"/>
                <p:cNvSpPr>
                  <a:spLocks noChangeShapeType="1"/>
                </p:cNvSpPr>
                <p:nvPr/>
              </p:nvSpPr>
              <p:spPr bwMode="auto">
                <a:xfrm>
                  <a:off x="960" y="2736"/>
                  <a:ext cx="19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388" name="Group 21"/>
              <p:cNvGrpSpPr>
                <a:grpSpLocks/>
              </p:cNvGrpSpPr>
              <p:nvPr/>
            </p:nvGrpSpPr>
            <p:grpSpPr bwMode="auto">
              <a:xfrm rot="-5400000">
                <a:off x="4242" y="1958"/>
                <a:ext cx="79" cy="292"/>
                <a:chOff x="3340" y="2927"/>
                <a:chExt cx="79" cy="292"/>
              </a:xfrm>
            </p:grpSpPr>
            <p:sp>
              <p:nvSpPr>
                <p:cNvPr id="15412" name="Freeform 22"/>
                <p:cNvSpPr>
                  <a:spLocks/>
                </p:cNvSpPr>
                <p:nvPr/>
              </p:nvSpPr>
              <p:spPr bwMode="auto">
                <a:xfrm>
                  <a:off x="3340" y="2927"/>
                  <a:ext cx="77" cy="105"/>
                </a:xfrm>
                <a:custGeom>
                  <a:avLst/>
                  <a:gdLst>
                    <a:gd name="T0" fmla="*/ 2 w 77"/>
                    <a:gd name="T1" fmla="*/ 5 h 105"/>
                    <a:gd name="T2" fmla="*/ 20 w 77"/>
                    <a:gd name="T3" fmla="*/ 1 h 105"/>
                    <a:gd name="T4" fmla="*/ 56 w 77"/>
                    <a:gd name="T5" fmla="*/ 13 h 105"/>
                    <a:gd name="T6" fmla="*/ 76 w 77"/>
                    <a:gd name="T7" fmla="*/ 51 h 105"/>
                    <a:gd name="T8" fmla="*/ 60 w 77"/>
                    <a:gd name="T9" fmla="*/ 91 h 105"/>
                    <a:gd name="T10" fmla="*/ 26 w 77"/>
                    <a:gd name="T11" fmla="*/ 103 h 105"/>
                    <a:gd name="T12" fmla="*/ 0 w 77"/>
                    <a:gd name="T13" fmla="*/ 101 h 1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7" h="105">
                      <a:moveTo>
                        <a:pt x="2" y="5"/>
                      </a:moveTo>
                      <a:cubicBezTo>
                        <a:pt x="5" y="4"/>
                        <a:pt x="11" y="0"/>
                        <a:pt x="20" y="1"/>
                      </a:cubicBezTo>
                      <a:cubicBezTo>
                        <a:pt x="29" y="2"/>
                        <a:pt x="47" y="5"/>
                        <a:pt x="56" y="13"/>
                      </a:cubicBezTo>
                      <a:cubicBezTo>
                        <a:pt x="65" y="21"/>
                        <a:pt x="75" y="38"/>
                        <a:pt x="76" y="51"/>
                      </a:cubicBezTo>
                      <a:cubicBezTo>
                        <a:pt x="77" y="64"/>
                        <a:pt x="68" y="82"/>
                        <a:pt x="60" y="91"/>
                      </a:cubicBezTo>
                      <a:cubicBezTo>
                        <a:pt x="52" y="100"/>
                        <a:pt x="36" y="101"/>
                        <a:pt x="26" y="103"/>
                      </a:cubicBezTo>
                      <a:cubicBezTo>
                        <a:pt x="16" y="105"/>
                        <a:pt x="5" y="101"/>
                        <a:pt x="0" y="101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3" name="Freeform 23"/>
                <p:cNvSpPr>
                  <a:spLocks/>
                </p:cNvSpPr>
                <p:nvPr/>
              </p:nvSpPr>
              <p:spPr bwMode="auto">
                <a:xfrm>
                  <a:off x="3341" y="3022"/>
                  <a:ext cx="77" cy="105"/>
                </a:xfrm>
                <a:custGeom>
                  <a:avLst/>
                  <a:gdLst>
                    <a:gd name="T0" fmla="*/ 2 w 77"/>
                    <a:gd name="T1" fmla="*/ 5 h 105"/>
                    <a:gd name="T2" fmla="*/ 20 w 77"/>
                    <a:gd name="T3" fmla="*/ 1 h 105"/>
                    <a:gd name="T4" fmla="*/ 56 w 77"/>
                    <a:gd name="T5" fmla="*/ 13 h 105"/>
                    <a:gd name="T6" fmla="*/ 76 w 77"/>
                    <a:gd name="T7" fmla="*/ 51 h 105"/>
                    <a:gd name="T8" fmla="*/ 60 w 77"/>
                    <a:gd name="T9" fmla="*/ 91 h 105"/>
                    <a:gd name="T10" fmla="*/ 26 w 77"/>
                    <a:gd name="T11" fmla="*/ 103 h 105"/>
                    <a:gd name="T12" fmla="*/ 0 w 77"/>
                    <a:gd name="T13" fmla="*/ 101 h 1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7" h="105">
                      <a:moveTo>
                        <a:pt x="2" y="5"/>
                      </a:moveTo>
                      <a:cubicBezTo>
                        <a:pt x="5" y="4"/>
                        <a:pt x="11" y="0"/>
                        <a:pt x="20" y="1"/>
                      </a:cubicBezTo>
                      <a:cubicBezTo>
                        <a:pt x="29" y="2"/>
                        <a:pt x="47" y="5"/>
                        <a:pt x="56" y="13"/>
                      </a:cubicBezTo>
                      <a:cubicBezTo>
                        <a:pt x="65" y="21"/>
                        <a:pt x="75" y="38"/>
                        <a:pt x="76" y="51"/>
                      </a:cubicBezTo>
                      <a:cubicBezTo>
                        <a:pt x="77" y="64"/>
                        <a:pt x="68" y="82"/>
                        <a:pt x="60" y="91"/>
                      </a:cubicBezTo>
                      <a:cubicBezTo>
                        <a:pt x="52" y="100"/>
                        <a:pt x="36" y="101"/>
                        <a:pt x="26" y="103"/>
                      </a:cubicBezTo>
                      <a:cubicBezTo>
                        <a:pt x="16" y="105"/>
                        <a:pt x="5" y="101"/>
                        <a:pt x="0" y="101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4" name="Freeform 24"/>
                <p:cNvSpPr>
                  <a:spLocks/>
                </p:cNvSpPr>
                <p:nvPr/>
              </p:nvSpPr>
              <p:spPr bwMode="auto">
                <a:xfrm>
                  <a:off x="3342" y="3114"/>
                  <a:ext cx="77" cy="105"/>
                </a:xfrm>
                <a:custGeom>
                  <a:avLst/>
                  <a:gdLst>
                    <a:gd name="T0" fmla="*/ 2 w 77"/>
                    <a:gd name="T1" fmla="*/ 5 h 105"/>
                    <a:gd name="T2" fmla="*/ 20 w 77"/>
                    <a:gd name="T3" fmla="*/ 1 h 105"/>
                    <a:gd name="T4" fmla="*/ 56 w 77"/>
                    <a:gd name="T5" fmla="*/ 13 h 105"/>
                    <a:gd name="T6" fmla="*/ 76 w 77"/>
                    <a:gd name="T7" fmla="*/ 51 h 105"/>
                    <a:gd name="T8" fmla="*/ 60 w 77"/>
                    <a:gd name="T9" fmla="*/ 91 h 105"/>
                    <a:gd name="T10" fmla="*/ 26 w 77"/>
                    <a:gd name="T11" fmla="*/ 103 h 105"/>
                    <a:gd name="T12" fmla="*/ 0 w 77"/>
                    <a:gd name="T13" fmla="*/ 101 h 10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77" h="105">
                      <a:moveTo>
                        <a:pt x="2" y="5"/>
                      </a:moveTo>
                      <a:cubicBezTo>
                        <a:pt x="5" y="4"/>
                        <a:pt x="11" y="0"/>
                        <a:pt x="20" y="1"/>
                      </a:cubicBezTo>
                      <a:cubicBezTo>
                        <a:pt x="29" y="2"/>
                        <a:pt x="47" y="5"/>
                        <a:pt x="56" y="13"/>
                      </a:cubicBezTo>
                      <a:cubicBezTo>
                        <a:pt x="65" y="21"/>
                        <a:pt x="75" y="38"/>
                        <a:pt x="76" y="51"/>
                      </a:cubicBezTo>
                      <a:cubicBezTo>
                        <a:pt x="77" y="64"/>
                        <a:pt x="68" y="82"/>
                        <a:pt x="60" y="91"/>
                      </a:cubicBezTo>
                      <a:cubicBezTo>
                        <a:pt x="52" y="100"/>
                        <a:pt x="36" y="101"/>
                        <a:pt x="26" y="103"/>
                      </a:cubicBezTo>
                      <a:cubicBezTo>
                        <a:pt x="16" y="105"/>
                        <a:pt x="5" y="101"/>
                        <a:pt x="0" y="101"/>
                      </a:cubicBez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5389" name="Line 25"/>
              <p:cNvSpPr>
                <a:spLocks noChangeShapeType="1"/>
              </p:cNvSpPr>
              <p:nvPr/>
            </p:nvSpPr>
            <p:spPr bwMode="auto">
              <a:xfrm>
                <a:off x="3000" y="211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0" name="Line 26"/>
              <p:cNvSpPr>
                <a:spLocks noChangeShapeType="1"/>
              </p:cNvSpPr>
              <p:nvPr/>
            </p:nvSpPr>
            <p:spPr bwMode="auto">
              <a:xfrm>
                <a:off x="3000" y="2624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1" name="Line 27"/>
              <p:cNvSpPr>
                <a:spLocks noChangeShapeType="1"/>
              </p:cNvSpPr>
              <p:nvPr/>
            </p:nvSpPr>
            <p:spPr bwMode="auto">
              <a:xfrm>
                <a:off x="3000" y="2120"/>
                <a:ext cx="76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2" name="Line 28"/>
              <p:cNvSpPr>
                <a:spLocks noChangeShapeType="1"/>
              </p:cNvSpPr>
              <p:nvPr/>
            </p:nvSpPr>
            <p:spPr bwMode="auto">
              <a:xfrm>
                <a:off x="3984" y="2120"/>
                <a:ext cx="1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3" name="Line 29"/>
              <p:cNvSpPr>
                <a:spLocks noChangeShapeType="1"/>
              </p:cNvSpPr>
              <p:nvPr/>
            </p:nvSpPr>
            <p:spPr bwMode="auto">
              <a:xfrm>
                <a:off x="4416" y="2120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4" name="Line 30"/>
              <p:cNvSpPr>
                <a:spLocks noChangeShapeType="1"/>
              </p:cNvSpPr>
              <p:nvPr/>
            </p:nvSpPr>
            <p:spPr bwMode="auto">
              <a:xfrm>
                <a:off x="4608" y="2112"/>
                <a:ext cx="0" cy="38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5" name="Freeform 31"/>
              <p:cNvSpPr>
                <a:spLocks/>
              </p:cNvSpPr>
              <p:nvPr/>
            </p:nvSpPr>
            <p:spPr bwMode="auto">
              <a:xfrm>
                <a:off x="4600" y="2544"/>
                <a:ext cx="1" cy="360"/>
              </a:xfrm>
              <a:custGeom>
                <a:avLst/>
                <a:gdLst>
                  <a:gd name="T0" fmla="*/ 0 w 1"/>
                  <a:gd name="T1" fmla="*/ 0 h 360"/>
                  <a:gd name="T2" fmla="*/ 0 w 1"/>
                  <a:gd name="T3" fmla="*/ 360 h 36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360">
                    <a:moveTo>
                      <a:pt x="0" y="0"/>
                    </a:moveTo>
                    <a:lnTo>
                      <a:pt x="0" y="3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6" name="Freeform 32"/>
              <p:cNvSpPr>
                <a:spLocks/>
              </p:cNvSpPr>
              <p:nvPr/>
            </p:nvSpPr>
            <p:spPr bwMode="auto">
              <a:xfrm>
                <a:off x="3000" y="2904"/>
                <a:ext cx="1600" cy="1"/>
              </a:xfrm>
              <a:custGeom>
                <a:avLst/>
                <a:gdLst>
                  <a:gd name="T0" fmla="*/ 0 w 1600"/>
                  <a:gd name="T1" fmla="*/ 0 h 1"/>
                  <a:gd name="T2" fmla="*/ 1600 w 1600"/>
                  <a:gd name="T3" fmla="*/ 0 h 1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600" h="1">
                    <a:moveTo>
                      <a:pt x="0" y="0"/>
                    </a:moveTo>
                    <a:lnTo>
                      <a:pt x="160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7" name="Line 33"/>
              <p:cNvSpPr>
                <a:spLocks noChangeShapeType="1"/>
              </p:cNvSpPr>
              <p:nvPr/>
            </p:nvSpPr>
            <p:spPr bwMode="auto">
              <a:xfrm>
                <a:off x="3504" y="2112"/>
                <a:ext cx="0" cy="2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8" name="Freeform 34"/>
              <p:cNvSpPr>
                <a:spLocks/>
              </p:cNvSpPr>
              <p:nvPr/>
            </p:nvSpPr>
            <p:spPr bwMode="auto">
              <a:xfrm>
                <a:off x="3496" y="2640"/>
                <a:ext cx="1" cy="264"/>
              </a:xfrm>
              <a:custGeom>
                <a:avLst/>
                <a:gdLst>
                  <a:gd name="T0" fmla="*/ 0 w 1"/>
                  <a:gd name="T1" fmla="*/ 0 h 264"/>
                  <a:gd name="T2" fmla="*/ 0 w 1"/>
                  <a:gd name="T3" fmla="*/ 264 h 264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" h="264">
                    <a:moveTo>
                      <a:pt x="0" y="0"/>
                    </a:moveTo>
                    <a:lnTo>
                      <a:pt x="0" y="264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9" name="Line 35"/>
              <p:cNvSpPr>
                <a:spLocks noChangeShapeType="1"/>
              </p:cNvSpPr>
              <p:nvPr/>
            </p:nvSpPr>
            <p:spPr bwMode="auto">
              <a:xfrm flipV="1">
                <a:off x="3000" y="2208"/>
                <a:ext cx="0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0" name="Line 36"/>
              <p:cNvSpPr>
                <a:spLocks noChangeShapeType="1"/>
              </p:cNvSpPr>
              <p:nvPr/>
            </p:nvSpPr>
            <p:spPr bwMode="auto">
              <a:xfrm flipH="1">
                <a:off x="4032" y="2904"/>
                <a:ext cx="19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1" name="Text Box 37"/>
              <p:cNvSpPr txBox="1">
                <a:spLocks noChangeArrowheads="1"/>
              </p:cNvSpPr>
              <p:nvPr/>
            </p:nvSpPr>
            <p:spPr bwMode="auto">
              <a:xfrm>
                <a:off x="4304" y="2448"/>
                <a:ext cx="212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3600" b="1">
                    <a:ea typeface="隶书" panose="02010509060101010101" pitchFamily="49" charset="-122"/>
                  </a:rPr>
                  <a:t>-</a:t>
                </a:r>
              </a:p>
            </p:txBody>
          </p:sp>
          <p:grpSp>
            <p:nvGrpSpPr>
              <p:cNvPr id="15402" name="Group 38"/>
              <p:cNvGrpSpPr>
                <a:grpSpLocks/>
              </p:cNvGrpSpPr>
              <p:nvPr/>
            </p:nvGrpSpPr>
            <p:grpSpPr bwMode="auto">
              <a:xfrm>
                <a:off x="4640" y="2320"/>
                <a:ext cx="379" cy="394"/>
                <a:chOff x="1153" y="2400"/>
                <a:chExt cx="379" cy="394"/>
              </a:xfrm>
            </p:grpSpPr>
            <p:sp>
              <p:nvSpPr>
                <p:cNvPr id="15408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1191" y="2400"/>
                  <a:ext cx="19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>
                      <a:ea typeface="隶书" panose="02010509060101010101" pitchFamily="49" charset="-122"/>
                    </a:rPr>
                    <a:t>2</a:t>
                  </a:r>
                </a:p>
              </p:txBody>
            </p:sp>
            <p:sp>
              <p:nvSpPr>
                <p:cNvPr id="15409" name="Freeform 40"/>
                <p:cNvSpPr>
                  <a:spLocks/>
                </p:cNvSpPr>
                <p:nvPr/>
              </p:nvSpPr>
              <p:spPr bwMode="auto">
                <a:xfrm>
                  <a:off x="1231" y="2601"/>
                  <a:ext cx="126" cy="1"/>
                </a:xfrm>
                <a:custGeom>
                  <a:avLst/>
                  <a:gdLst>
                    <a:gd name="T0" fmla="*/ 0 w 126"/>
                    <a:gd name="T1" fmla="*/ 0 h 1"/>
                    <a:gd name="T2" fmla="*/ 126 w 126"/>
                    <a:gd name="T3" fmla="*/ 0 h 1"/>
                    <a:gd name="T4" fmla="*/ 0 60000 65536"/>
                    <a:gd name="T5" fmla="*/ 0 60000 65536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0" t="0" r="r" b="b"/>
                  <a:pathLst>
                    <a:path w="126" h="1">
                      <a:moveTo>
                        <a:pt x="0" y="0"/>
                      </a:moveTo>
                      <a:lnTo>
                        <a:pt x="126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10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1153" y="2544"/>
                  <a:ext cx="276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>
                      <a:ea typeface="隶书" panose="02010509060101010101" pitchFamily="49" charset="-122"/>
                    </a:rPr>
                    <a:t>19</a:t>
                  </a:r>
                </a:p>
              </p:txBody>
            </p:sp>
            <p:sp>
              <p:nvSpPr>
                <p:cNvPr id="15411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1318" y="2479"/>
                  <a:ext cx="214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华文中宋" panose="0201060004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2000" b="1">
                      <a:ea typeface="隶书" panose="02010509060101010101" pitchFamily="49" charset="-122"/>
                    </a:rPr>
                    <a:t>F</a:t>
                  </a:r>
                </a:p>
              </p:txBody>
            </p:sp>
          </p:grpSp>
          <p:sp>
            <p:nvSpPr>
              <p:cNvPr id="15403" name="Text Box 43"/>
              <p:cNvSpPr txBox="1">
                <a:spLocks noChangeArrowheads="1"/>
              </p:cNvSpPr>
              <p:nvPr/>
            </p:nvSpPr>
            <p:spPr bwMode="auto">
              <a:xfrm>
                <a:off x="4064" y="2096"/>
                <a:ext cx="44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ea typeface="隶书" panose="02010509060101010101" pitchFamily="49" charset="-122"/>
                  </a:rPr>
                  <a:t>0.5H</a:t>
                </a:r>
              </a:p>
            </p:txBody>
          </p:sp>
          <p:sp>
            <p:nvSpPr>
              <p:cNvPr id="15404" name="Text Box 44"/>
              <p:cNvSpPr txBox="1">
                <a:spLocks noChangeArrowheads="1"/>
              </p:cNvSpPr>
              <p:nvPr/>
            </p:nvSpPr>
            <p:spPr bwMode="auto">
              <a:xfrm>
                <a:off x="2608" y="2368"/>
                <a:ext cx="31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ea typeface="隶书" panose="02010509060101010101" pitchFamily="49" charset="-122"/>
                  </a:rPr>
                  <a:t>1A</a:t>
                </a:r>
              </a:p>
            </p:txBody>
          </p:sp>
          <p:sp>
            <p:nvSpPr>
              <p:cNvPr id="15405" name="Text Box 45"/>
              <p:cNvSpPr txBox="1">
                <a:spLocks noChangeArrowheads="1"/>
              </p:cNvSpPr>
              <p:nvPr/>
            </p:nvSpPr>
            <p:spPr bwMode="auto">
              <a:xfrm>
                <a:off x="3512" y="2384"/>
                <a:ext cx="39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ea typeface="隶书" panose="02010509060101010101" pitchFamily="49" charset="-122"/>
                    <a:sym typeface="Symbol" panose="05050102010706020507" pitchFamily="18" charset="2"/>
                  </a:rPr>
                  <a:t>10</a:t>
                </a:r>
              </a:p>
            </p:txBody>
          </p:sp>
          <p:sp>
            <p:nvSpPr>
              <p:cNvPr id="15406" name="Text Box 46"/>
              <p:cNvSpPr txBox="1">
                <a:spLocks noChangeArrowheads="1"/>
              </p:cNvSpPr>
              <p:nvPr/>
            </p:nvSpPr>
            <p:spPr bwMode="auto">
              <a:xfrm>
                <a:off x="4272" y="2368"/>
                <a:ext cx="28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ea typeface="隶书" panose="02010509060101010101" pitchFamily="49" charset="-122"/>
                  </a:rPr>
                  <a:t>u</a:t>
                </a:r>
                <a:r>
                  <a:rPr lang="en-US" altLang="zh-CN" sz="2000" b="1" baseline="-25000">
                    <a:ea typeface="隶书" panose="02010509060101010101" pitchFamily="49" charset="-122"/>
                  </a:rPr>
                  <a:t>C</a:t>
                </a:r>
              </a:p>
            </p:txBody>
          </p:sp>
          <p:sp>
            <p:nvSpPr>
              <p:cNvPr id="15407" name="Text Box 47"/>
              <p:cNvSpPr txBox="1">
                <a:spLocks noChangeArrowheads="1"/>
              </p:cNvSpPr>
              <p:nvPr/>
            </p:nvSpPr>
            <p:spPr bwMode="auto">
              <a:xfrm>
                <a:off x="3984" y="2632"/>
                <a:ext cx="229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中宋" panose="0201060004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000" b="1">
                    <a:ea typeface="隶书" panose="02010509060101010101" pitchFamily="49" charset="-122"/>
                  </a:rPr>
                  <a:t>i</a:t>
                </a:r>
                <a:r>
                  <a:rPr lang="en-US" altLang="zh-CN" sz="2000" b="1" baseline="-25000">
                    <a:ea typeface="隶书" panose="02010509060101010101" pitchFamily="49" charset="-122"/>
                  </a:rPr>
                  <a:t>L</a:t>
                </a:r>
              </a:p>
            </p:txBody>
          </p:sp>
        </p:grpSp>
        <p:sp>
          <p:nvSpPr>
            <p:cNvPr id="15382" name="Text Box 48"/>
            <p:cNvSpPr txBox="1">
              <a:spLocks noChangeArrowheads="1"/>
            </p:cNvSpPr>
            <p:nvPr/>
          </p:nvSpPr>
          <p:spPr bwMode="auto">
            <a:xfrm>
              <a:off x="3313" y="3115"/>
              <a:ext cx="185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华文中宋" panose="0201060004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>
                  <a:ea typeface="隶书" panose="02010509060101010101" pitchFamily="49" charset="-122"/>
                </a:rPr>
                <a:t>u</a:t>
              </a:r>
              <a:r>
                <a:rPr lang="en-US" altLang="zh-CN" baseline="-25000">
                  <a:ea typeface="隶书" panose="02010509060101010101" pitchFamily="49" charset="-122"/>
                </a:rPr>
                <a:t>c</a:t>
              </a:r>
              <a:r>
                <a:rPr lang="en-US" altLang="zh-CN">
                  <a:ea typeface="隶书" panose="02010509060101010101" pitchFamily="49" charset="-122"/>
                </a:rPr>
                <a:t>(0-)=15V</a:t>
              </a:r>
              <a:r>
                <a:rPr lang="zh-CN" altLang="en-US">
                  <a:ea typeface="隶书" panose="02010509060101010101" pitchFamily="49" charset="-122"/>
                </a:rPr>
                <a:t>， </a:t>
              </a:r>
              <a:r>
                <a:rPr lang="en-US" altLang="zh-CN">
                  <a:ea typeface="隶书" panose="02010509060101010101" pitchFamily="49" charset="-122"/>
                </a:rPr>
                <a:t>i</a:t>
              </a:r>
              <a:r>
                <a:rPr lang="en-US" altLang="zh-CN" baseline="-25000">
                  <a:ea typeface="隶书" panose="02010509060101010101" pitchFamily="49" charset="-122"/>
                </a:rPr>
                <a:t>L</a:t>
              </a:r>
              <a:r>
                <a:rPr lang="en-US" altLang="zh-CN">
                  <a:ea typeface="隶书" panose="02010509060101010101" pitchFamily="49" charset="-122"/>
                </a:rPr>
                <a:t>(0-)=0</a:t>
              </a:r>
            </a:p>
          </p:txBody>
        </p:sp>
      </p:grpSp>
      <p:graphicFrame>
        <p:nvGraphicFramePr>
          <p:cNvPr id="310384" name="Object 112"/>
          <p:cNvGraphicFramePr>
            <a:graphicFrameLocks noChangeAspect="1"/>
          </p:cNvGraphicFramePr>
          <p:nvPr/>
        </p:nvGraphicFramePr>
        <p:xfrm>
          <a:off x="298450" y="1600200"/>
          <a:ext cx="3357563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34" name="Equation" r:id="rId3" imgW="1466927" imgH="392296" progId="Equation.DSMT4">
                  <p:embed/>
                </p:oleObj>
              </mc:Choice>
              <mc:Fallback>
                <p:oleObj name="Equation" r:id="rId3" imgW="1466927" imgH="392296" progId="Equation.DSMT4">
                  <p:embed/>
                  <p:pic>
                    <p:nvPicPr>
                      <p:cNvPr id="310384" name="Object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1600200"/>
                        <a:ext cx="3357563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0386" name="Group 114"/>
          <p:cNvGrpSpPr>
            <a:grpSpLocks/>
          </p:cNvGrpSpPr>
          <p:nvPr/>
        </p:nvGrpSpPr>
        <p:grpSpPr bwMode="auto">
          <a:xfrm>
            <a:off x="323850" y="5815013"/>
            <a:ext cx="2490788" cy="854075"/>
            <a:chOff x="3515" y="3660"/>
            <a:chExt cx="1569" cy="538"/>
          </a:xfrm>
        </p:grpSpPr>
        <p:graphicFrame>
          <p:nvGraphicFramePr>
            <p:cNvPr id="15379" name="Object 115"/>
            <p:cNvGraphicFramePr>
              <a:graphicFrameLocks noChangeAspect="1"/>
            </p:cNvGraphicFramePr>
            <p:nvPr/>
          </p:nvGraphicFramePr>
          <p:xfrm>
            <a:off x="4332" y="3660"/>
            <a:ext cx="752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35" name="公式" r:id="rId5" imgW="567726" imgH="365884" progId="Equation.3">
                    <p:embed/>
                  </p:oleObj>
                </mc:Choice>
                <mc:Fallback>
                  <p:oleObj name="公式" r:id="rId5" imgW="567726" imgH="365884" progId="Equation.3">
                    <p:embed/>
                    <p:pic>
                      <p:nvPicPr>
                        <p:cNvPr id="15379" name="Object 1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32" y="3660"/>
                          <a:ext cx="752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80" name="Object 116"/>
            <p:cNvGraphicFramePr>
              <a:graphicFrameLocks noChangeAspect="1"/>
            </p:cNvGraphicFramePr>
            <p:nvPr/>
          </p:nvGraphicFramePr>
          <p:xfrm>
            <a:off x="3515" y="3702"/>
            <a:ext cx="608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036" name="公式" r:id="rId7" imgW="453348" imgH="365884" progId="Equation.3">
                    <p:embed/>
                  </p:oleObj>
                </mc:Choice>
                <mc:Fallback>
                  <p:oleObj name="公式" r:id="rId7" imgW="453348" imgH="365884" progId="Equation.3">
                    <p:embed/>
                    <p:pic>
                      <p:nvPicPr>
                        <p:cNvPr id="15380" name="Object 1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3702"/>
                          <a:ext cx="608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FF99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10389" name="Object 117"/>
          <p:cNvGraphicFramePr>
            <a:graphicFrameLocks noChangeAspect="1"/>
          </p:cNvGraphicFramePr>
          <p:nvPr/>
        </p:nvGraphicFramePr>
        <p:xfrm>
          <a:off x="3208338" y="5830888"/>
          <a:ext cx="3254375" cy="754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37" name="Equation" r:id="rId9" imgW="1596296" imgH="350592" progId="Equation.DSMT4">
                  <p:embed/>
                </p:oleObj>
              </mc:Choice>
              <mc:Fallback>
                <p:oleObj name="Equation" r:id="rId9" imgW="1596296" imgH="350592" progId="Equation.DSMT4">
                  <p:embed/>
                  <p:pic>
                    <p:nvPicPr>
                      <p:cNvPr id="310389" name="Object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8338" y="5830888"/>
                        <a:ext cx="3254375" cy="754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0390" name="Picture 11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284538"/>
            <a:ext cx="4176712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3259" name="Object 119"/>
          <p:cNvGraphicFramePr>
            <a:graphicFrameLocks noChangeAspect="1"/>
          </p:cNvGraphicFramePr>
          <p:nvPr/>
        </p:nvGraphicFramePr>
        <p:xfrm>
          <a:off x="373063" y="1222375"/>
          <a:ext cx="270033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38" name="Equation" r:id="rId12" imgW="1177372" imgH="163758" progId="Equation.DSMT4">
                  <p:embed/>
                </p:oleObj>
              </mc:Choice>
              <mc:Fallback>
                <p:oleObj name="Equation" r:id="rId12" imgW="1177372" imgH="163758" progId="Equation.DSMT4">
                  <p:embed/>
                  <p:pic>
                    <p:nvPicPr>
                      <p:cNvPr id="53259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063" y="1222375"/>
                        <a:ext cx="2700337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92" name="Object 120"/>
          <p:cNvGraphicFramePr>
            <a:graphicFrameLocks noChangeAspect="1"/>
          </p:cNvGraphicFramePr>
          <p:nvPr/>
        </p:nvGraphicFramePr>
        <p:xfrm>
          <a:off x="3317875" y="1222375"/>
          <a:ext cx="2190750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39" name="Equation" r:id="rId14" imgW="948616" imgH="163758" progId="Equation.DSMT4">
                  <p:embed/>
                </p:oleObj>
              </mc:Choice>
              <mc:Fallback>
                <p:oleObj name="Equation" r:id="rId14" imgW="948616" imgH="163758" progId="Equation.DSMT4">
                  <p:embed/>
                  <p:pic>
                    <p:nvPicPr>
                      <p:cNvPr id="310392" name="Object 1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875" y="1222375"/>
                        <a:ext cx="2190750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93" name="Object 121"/>
          <p:cNvGraphicFramePr>
            <a:graphicFrameLocks noChangeAspect="1"/>
          </p:cNvGraphicFramePr>
          <p:nvPr/>
        </p:nvGraphicFramePr>
        <p:xfrm>
          <a:off x="236538" y="2624138"/>
          <a:ext cx="548798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40" name="Equation" r:id="rId16" imgW="2419430" imgH="323901" progId="Equation.DSMT4">
                  <p:embed/>
                </p:oleObj>
              </mc:Choice>
              <mc:Fallback>
                <p:oleObj name="Equation" r:id="rId16" imgW="2419430" imgH="323901" progId="Equation.DSMT4">
                  <p:embed/>
                  <p:pic>
                    <p:nvPicPr>
                      <p:cNvPr id="310393" name="Object 1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538" y="2624138"/>
                        <a:ext cx="5487987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94" name="Object 122"/>
          <p:cNvGraphicFramePr>
            <a:graphicFrameLocks noChangeAspect="1"/>
          </p:cNvGraphicFramePr>
          <p:nvPr/>
        </p:nvGraphicFramePr>
        <p:xfrm>
          <a:off x="239713" y="3484563"/>
          <a:ext cx="3243262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41" name="Equation" r:id="rId18" imgW="1421120" imgH="339193" progId="Equation.DSMT4">
                  <p:embed/>
                </p:oleObj>
              </mc:Choice>
              <mc:Fallback>
                <p:oleObj name="Equation" r:id="rId18" imgW="1421120" imgH="339193" progId="Equation.DSMT4">
                  <p:embed/>
                  <p:pic>
                    <p:nvPicPr>
                      <p:cNvPr id="310394" name="Object 1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3" y="3484563"/>
                        <a:ext cx="3243262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95" name="Object 123"/>
          <p:cNvGraphicFramePr>
            <a:graphicFrameLocks noChangeAspect="1"/>
          </p:cNvGraphicFramePr>
          <p:nvPr/>
        </p:nvGraphicFramePr>
        <p:xfrm>
          <a:off x="279400" y="4202113"/>
          <a:ext cx="3500438" cy="88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42" name="Equation" r:id="rId20" imgW="1535498" imgH="365884" progId="Equation.DSMT4">
                  <p:embed/>
                </p:oleObj>
              </mc:Choice>
              <mc:Fallback>
                <p:oleObj name="Equation" r:id="rId20" imgW="1535498" imgH="365884" progId="Equation.DSMT4">
                  <p:embed/>
                  <p:pic>
                    <p:nvPicPr>
                      <p:cNvPr id="310395" name="Object 1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" y="4202113"/>
                        <a:ext cx="3500438" cy="88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0396" name="Object 124"/>
          <p:cNvGraphicFramePr>
            <a:graphicFrameLocks noChangeAspect="1"/>
          </p:cNvGraphicFramePr>
          <p:nvPr/>
        </p:nvGraphicFramePr>
        <p:xfrm>
          <a:off x="282575" y="5116513"/>
          <a:ext cx="299402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43" name="Equation" r:id="rId22" imgW="1177372" imgH="175157" progId="Equation.DSMT4">
                  <p:embed/>
                </p:oleObj>
              </mc:Choice>
              <mc:Fallback>
                <p:oleObj name="Equation" r:id="rId22" imgW="1177372" imgH="175157" progId="Equation.DSMT4">
                  <p:embed/>
                  <p:pic>
                    <p:nvPicPr>
                      <p:cNvPr id="310396" name="Object 1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5116513"/>
                        <a:ext cx="299402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rgbClr val="FF99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397" name="Rectangle 125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全响应</a:t>
            </a: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二阶电路响应计算</a:t>
            </a:r>
            <a:endParaRPr lang="zh-CN" altLang="en-US" sz="24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61" name="Rectangle 25"/>
          <p:cNvSpPr txBox="1">
            <a:spLocks noChangeArrowheads="1"/>
          </p:cNvSpPr>
          <p:nvPr/>
        </p:nvSpPr>
        <p:spPr>
          <a:xfrm>
            <a:off x="381000" y="188913"/>
            <a:ext cx="8458200" cy="4572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2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9.3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直流激励下的响应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22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DD72D9-6279-46A5-8D1E-37EE8F3D7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4F9F52-11A3-4ABB-8549-FC900F46DBB8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391FD21-F1CA-4B45-834C-C0F96A78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482D4-0BCA-4E23-9802-C58CF4F27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83FFC9-11CC-40BA-81D6-981F559FBE5F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077490-A371-48E9-88A1-0379F8E92FFD}"/>
              </a:ext>
            </a:extLst>
          </p:cNvPr>
          <p:cNvSpPr txBox="1"/>
          <p:nvPr/>
        </p:nvSpPr>
        <p:spPr>
          <a:xfrm>
            <a:off x="467544" y="709677"/>
            <a:ext cx="8444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更一般地与力学中的质量弹簧阻尼</a:t>
            </a:r>
            <a:r>
              <a:rPr lang="en-US" altLang="zh-CN" sz="2800" dirty="0"/>
              <a:t>(</a:t>
            </a:r>
            <a:r>
              <a:rPr lang="en-US" altLang="zh-CN" sz="2800" b="1" dirty="0"/>
              <a:t>MDK</a:t>
            </a:r>
            <a:r>
              <a:rPr lang="en-US" altLang="zh-CN" sz="2800" dirty="0"/>
              <a:t>)</a:t>
            </a:r>
            <a:r>
              <a:rPr lang="zh-CN" altLang="en-US" sz="2800" dirty="0"/>
              <a:t>系统的类比</a:t>
            </a:r>
          </a:p>
        </p:txBody>
      </p:sp>
      <p:pic>
        <p:nvPicPr>
          <p:cNvPr id="6" name="Picture 16">
            <a:extLst>
              <a:ext uri="{FF2B5EF4-FFF2-40B4-BE49-F238E27FC236}">
                <a16:creationId xmlns:a16="http://schemas.microsoft.com/office/drawing/2014/main" id="{4C6A789F-125E-405B-8B5D-E4D3DFA19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" r="44147"/>
          <a:stretch/>
        </p:blipFill>
        <p:spPr bwMode="auto">
          <a:xfrm>
            <a:off x="5503864" y="1700808"/>
            <a:ext cx="3312368" cy="331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A4B6426D-2704-4A94-A0CA-CBA0E55B78CC}"/>
                  </a:ext>
                </a:extLst>
              </p:cNvPr>
              <p:cNvSpPr txBox="1"/>
              <p:nvPr/>
            </p:nvSpPr>
            <p:spPr bwMode="auto">
              <a:xfrm>
                <a:off x="1391840" y="2012705"/>
                <a:ext cx="3464719" cy="9112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̈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𝑘𝑥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̇"/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Object 9">
                <a:extLst>
                  <a:ext uri="{FF2B5EF4-FFF2-40B4-BE49-F238E27FC236}">
                    <a16:creationId xmlns:a16="http://schemas.microsoft.com/office/drawing/2014/main" id="{A4B6426D-2704-4A94-A0CA-CBA0E55B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1840" y="2012705"/>
                <a:ext cx="3464719" cy="911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11">
                <a:extLst>
                  <a:ext uri="{FF2B5EF4-FFF2-40B4-BE49-F238E27FC236}">
                    <a16:creationId xmlns:a16="http://schemas.microsoft.com/office/drawing/2014/main" id="{4C5EEF22-F2A3-42FE-BE34-439122C6996F}"/>
                  </a:ext>
                </a:extLst>
              </p:cNvPr>
              <p:cNvSpPr txBox="1"/>
              <p:nvPr/>
            </p:nvSpPr>
            <p:spPr bwMode="auto">
              <a:xfrm>
                <a:off x="1019968" y="3454437"/>
                <a:ext cx="4208464" cy="2393032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令</m:t>
                      </m:r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28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8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,  </m:t>
                      </m:r>
                      <m:r>
                        <a:rPr lang="zh-CN" altLang="en-US" sz="28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zh-CN" alt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2800" i="0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8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</m:t>
                      </m:r>
                    </m:oMath>
                    <m:oMath xmlns:m="http://schemas.openxmlformats.org/officeDocument/2006/math"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则</m:t>
                      </m:r>
                      <m:r>
                        <a:rPr lang="zh-CN" altLang="en-US" sz="32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CN" altLang="en-US" sz="3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zh-CN" altLang="en-US" sz="3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zh-CN" alt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acc>
                        <m:accPr>
                          <m:chr m:val="̇"/>
                          <m:ctrlP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zh-CN" alt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zh-CN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3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CN" alt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Object 11">
                <a:extLst>
                  <a:ext uri="{FF2B5EF4-FFF2-40B4-BE49-F238E27FC236}">
                    <a16:creationId xmlns:a16="http://schemas.microsoft.com/office/drawing/2014/main" id="{4C5EEF22-F2A3-42FE-BE34-439122C69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9968" y="3454437"/>
                <a:ext cx="4208464" cy="23930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94D3EF08-FDAC-4546-BB82-E4B5854A9077}"/>
              </a:ext>
            </a:extLst>
          </p:cNvPr>
          <p:cNvSpPr txBox="1"/>
          <p:nvPr/>
        </p:nvSpPr>
        <p:spPr>
          <a:xfrm>
            <a:off x="1059934" y="5917472"/>
            <a:ext cx="6750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感兴趣的同学可参考：费曼物理讲义</a:t>
            </a:r>
          </a:p>
        </p:txBody>
      </p:sp>
    </p:spTree>
    <p:extLst>
      <p:ext uri="{BB962C8B-B14F-4D97-AF65-F5344CB8AC3E}">
        <p14:creationId xmlns:p14="http://schemas.microsoft.com/office/powerpoint/2010/main" val="3062905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6" name="Picture 60" descr="边框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728" y="1970486"/>
            <a:ext cx="3186113" cy="2291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80"/>
          <p:cNvGrpSpPr>
            <a:grpSpLocks/>
          </p:cNvGrpSpPr>
          <p:nvPr/>
        </p:nvGrpSpPr>
        <p:grpSpPr bwMode="auto">
          <a:xfrm>
            <a:off x="4301729" y="2134791"/>
            <a:ext cx="3132534" cy="2147888"/>
            <a:chOff x="2463" y="1162"/>
            <a:chExt cx="2630" cy="1769"/>
          </a:xfrm>
        </p:grpSpPr>
        <p:pic>
          <p:nvPicPr>
            <p:cNvPr id="4147" name="Picture 64" descr="3-4-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" y="1162"/>
              <a:ext cx="2630" cy="17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48" name="Line 67"/>
            <p:cNvSpPr>
              <a:spLocks noChangeShapeType="1"/>
            </p:cNvSpPr>
            <p:nvPr/>
          </p:nvSpPr>
          <p:spPr bwMode="auto">
            <a:xfrm>
              <a:off x="2690" y="1797"/>
              <a:ext cx="2222" cy="0"/>
            </a:xfrm>
            <a:prstGeom prst="line">
              <a:avLst/>
            </a:prstGeom>
            <a:noFill/>
            <a:ln w="381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4301728" y="2122885"/>
            <a:ext cx="3038476" cy="1991915"/>
            <a:chOff x="2463" y="1117"/>
            <a:chExt cx="2552" cy="1673"/>
          </a:xfrm>
        </p:grpSpPr>
        <p:sp>
          <p:nvSpPr>
            <p:cNvPr id="4142" name="Line 65"/>
            <p:cNvSpPr>
              <a:spLocks noChangeShapeType="1"/>
            </p:cNvSpPr>
            <p:nvPr/>
          </p:nvSpPr>
          <p:spPr bwMode="auto">
            <a:xfrm flipV="1">
              <a:off x="2690" y="1163"/>
              <a:ext cx="0" cy="136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Line 66"/>
            <p:cNvSpPr>
              <a:spLocks noChangeShapeType="1"/>
            </p:cNvSpPr>
            <p:nvPr/>
          </p:nvSpPr>
          <p:spPr bwMode="auto">
            <a:xfrm>
              <a:off x="2690" y="2523"/>
              <a:ext cx="23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Text Box 68"/>
            <p:cNvSpPr txBox="1">
              <a:spLocks noChangeArrowheads="1"/>
            </p:cNvSpPr>
            <p:nvPr/>
          </p:nvSpPr>
          <p:spPr bwMode="auto">
            <a:xfrm>
              <a:off x="4785" y="2441"/>
              <a:ext cx="23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</a:rPr>
                <a:t>t</a:t>
              </a:r>
            </a:p>
          </p:txBody>
        </p:sp>
        <p:sp>
          <p:nvSpPr>
            <p:cNvPr id="4145" name="Text Box 69"/>
            <p:cNvSpPr txBox="1">
              <a:spLocks noChangeArrowheads="1"/>
            </p:cNvSpPr>
            <p:nvPr/>
          </p:nvSpPr>
          <p:spPr bwMode="auto">
            <a:xfrm>
              <a:off x="2734" y="1117"/>
              <a:ext cx="482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</a:rPr>
                <a:t>c(t)</a:t>
              </a:r>
            </a:p>
          </p:txBody>
        </p:sp>
        <p:sp>
          <p:nvSpPr>
            <p:cNvPr id="4146" name="Text Box 70"/>
            <p:cNvSpPr txBox="1">
              <a:spLocks noChangeArrowheads="1"/>
            </p:cNvSpPr>
            <p:nvPr/>
          </p:nvSpPr>
          <p:spPr bwMode="auto">
            <a:xfrm>
              <a:off x="2463" y="2417"/>
              <a:ext cx="252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1800" i="0">
                  <a:solidFill>
                    <a:schemeClr val="tx1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9287" name="Text Box 71"/>
          <p:cNvSpPr txBox="1">
            <a:spLocks noChangeArrowheads="1"/>
          </p:cNvSpPr>
          <p:nvPr/>
        </p:nvSpPr>
        <p:spPr bwMode="auto">
          <a:xfrm>
            <a:off x="4333875" y="2749154"/>
            <a:ext cx="30008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1800" i="0">
                <a:solidFill>
                  <a:srgbClr val="3333FF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9289" name="Rectangle 73"/>
          <p:cNvSpPr>
            <a:spLocks noChangeArrowheads="1"/>
          </p:cNvSpPr>
          <p:nvPr/>
        </p:nvSpPr>
        <p:spPr bwMode="auto">
          <a:xfrm>
            <a:off x="1763317" y="1646636"/>
            <a:ext cx="210621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2400" i="0">
                <a:solidFill>
                  <a:srgbClr val="990033"/>
                </a:solidFill>
                <a:ea typeface="楷体_GB2312" pitchFamily="49" charset="-122"/>
              </a:rPr>
              <a:t>(1)</a:t>
            </a:r>
            <a:r>
              <a:rPr lang="zh-CN" altLang="en-US" sz="2400" i="0">
                <a:solidFill>
                  <a:srgbClr val="990033"/>
                </a:solidFill>
                <a:ea typeface="楷体_GB2312" pitchFamily="49" charset="-122"/>
              </a:rPr>
              <a:t>上升时间</a:t>
            </a:r>
            <a:r>
              <a:rPr lang="en-US" altLang="zh-CN" sz="2400" i="0">
                <a:solidFill>
                  <a:srgbClr val="990033"/>
                </a:solidFill>
                <a:ea typeface="楷体_GB2312" pitchFamily="49" charset="-122"/>
              </a:rPr>
              <a:t>t</a:t>
            </a:r>
            <a:r>
              <a:rPr lang="en-US" altLang="zh-CN" sz="1800" i="0">
                <a:solidFill>
                  <a:srgbClr val="990033"/>
                </a:solidFill>
                <a:ea typeface="宋体" panose="02010600030101010101" pitchFamily="2" charset="-122"/>
              </a:rPr>
              <a:t>r    </a:t>
            </a:r>
            <a:r>
              <a:rPr lang="en-US" altLang="zh-CN" sz="2400" i="0">
                <a:solidFill>
                  <a:srgbClr val="990033"/>
                </a:solidFill>
                <a:ea typeface="楷体_GB2312" pitchFamily="49" charset="-122"/>
              </a:rPr>
              <a:t>     </a:t>
            </a:r>
          </a:p>
        </p:txBody>
      </p:sp>
      <p:sp>
        <p:nvSpPr>
          <p:cNvPr id="4106" name="Rectangle 78"/>
          <p:cNvSpPr>
            <a:spLocks noChangeArrowheads="1"/>
          </p:cNvSpPr>
          <p:nvPr/>
        </p:nvSpPr>
        <p:spPr bwMode="auto">
          <a:xfrm>
            <a:off x="4067944" y="1538288"/>
            <a:ext cx="3960437" cy="47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lang="zh-CN" altLang="en-US" sz="2400" i="0" dirty="0">
                <a:solidFill>
                  <a:srgbClr val="800000"/>
                </a:solidFill>
                <a:ea typeface="楷体_GB2312" pitchFamily="49" charset="-122"/>
              </a:rPr>
              <a:t>二阶系统单位阶跃响应曲线                    </a:t>
            </a:r>
          </a:p>
        </p:txBody>
      </p:sp>
      <p:sp>
        <p:nvSpPr>
          <p:cNvPr id="9297" name="Line 81"/>
          <p:cNvSpPr>
            <a:spLocks noChangeShapeType="1"/>
          </p:cNvSpPr>
          <p:nvPr/>
        </p:nvSpPr>
        <p:spPr bwMode="auto">
          <a:xfrm>
            <a:off x="4924425" y="2900364"/>
            <a:ext cx="0" cy="864394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00" name="Text Box 84"/>
          <p:cNvSpPr txBox="1">
            <a:spLocks noChangeArrowheads="1"/>
          </p:cNvSpPr>
          <p:nvPr/>
        </p:nvSpPr>
        <p:spPr bwMode="auto">
          <a:xfrm>
            <a:off x="4787503" y="3705226"/>
            <a:ext cx="378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2400" i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0" baseline="-25000">
                <a:solidFill>
                  <a:schemeClr val="tx1"/>
                </a:solidFill>
                <a:ea typeface="宋体" panose="02010600030101010101" pitchFamily="2" charset="-122"/>
              </a:rPr>
              <a:t>r</a:t>
            </a:r>
            <a:endParaRPr lang="en-US" altLang="zh-CN" sz="2400" i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01" name="Rectangle 85"/>
          <p:cNvSpPr>
            <a:spLocks noChangeArrowheads="1"/>
          </p:cNvSpPr>
          <p:nvPr/>
        </p:nvSpPr>
        <p:spPr bwMode="auto">
          <a:xfrm>
            <a:off x="1733549" y="2206230"/>
            <a:ext cx="24705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r>
              <a:rPr lang="en-US" altLang="zh-CN" sz="2400" i="0" dirty="0">
                <a:solidFill>
                  <a:srgbClr val="990033"/>
                </a:solidFill>
                <a:ea typeface="楷体_GB2312" pitchFamily="49" charset="-122"/>
              </a:rPr>
              <a:t>(2) </a:t>
            </a:r>
            <a:r>
              <a:rPr lang="zh-CN" altLang="en-US" sz="2400" i="0" dirty="0">
                <a:solidFill>
                  <a:srgbClr val="990033"/>
                </a:solidFill>
                <a:ea typeface="楷体_GB2312" pitchFamily="49" charset="-122"/>
              </a:rPr>
              <a:t>峰值时间</a:t>
            </a:r>
            <a:r>
              <a:rPr lang="en-US" altLang="zh-CN" sz="2400" i="0" dirty="0">
                <a:solidFill>
                  <a:srgbClr val="990033"/>
                </a:solidFill>
                <a:ea typeface="楷体_GB2312" pitchFamily="49" charset="-122"/>
              </a:rPr>
              <a:t>t</a:t>
            </a:r>
            <a:r>
              <a:rPr lang="en-US" altLang="zh-CN" sz="2400" i="0" baseline="-25000" dirty="0">
                <a:solidFill>
                  <a:srgbClr val="990033"/>
                </a:solidFill>
                <a:ea typeface="楷体_GB2312" pitchFamily="49" charset="-122"/>
              </a:rPr>
              <a:t> p</a:t>
            </a:r>
            <a:endParaRPr lang="en-US" altLang="zh-CN" sz="2400" i="0" dirty="0">
              <a:solidFill>
                <a:srgbClr val="990033"/>
              </a:solidFill>
              <a:ea typeface="楷体_GB2312" pitchFamily="49" charset="-122"/>
            </a:endParaRPr>
          </a:p>
        </p:txBody>
      </p:sp>
      <p:sp>
        <p:nvSpPr>
          <p:cNvPr id="9302" name="Text Box 86"/>
          <p:cNvSpPr txBox="1">
            <a:spLocks noChangeArrowheads="1"/>
          </p:cNvSpPr>
          <p:nvPr/>
        </p:nvSpPr>
        <p:spPr bwMode="auto">
          <a:xfrm>
            <a:off x="5054203" y="3696892"/>
            <a:ext cx="375047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2100" i="0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100" i="0" baseline="-25000">
                <a:solidFill>
                  <a:schemeClr val="tx1"/>
                </a:solidFill>
                <a:ea typeface="宋体" panose="02010600030101010101" pitchFamily="2" charset="-122"/>
              </a:rPr>
              <a:t>p</a:t>
            </a:r>
            <a:endParaRPr lang="en-US" altLang="zh-CN" sz="2100" i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03" name="Line 87"/>
          <p:cNvSpPr>
            <a:spLocks noChangeShapeType="1"/>
          </p:cNvSpPr>
          <p:nvPr/>
        </p:nvSpPr>
        <p:spPr bwMode="auto">
          <a:xfrm>
            <a:off x="5187554" y="2608661"/>
            <a:ext cx="0" cy="1188244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07" name="Rectangle 91"/>
          <p:cNvSpPr>
            <a:spLocks noChangeArrowheads="1"/>
          </p:cNvSpPr>
          <p:nvPr/>
        </p:nvSpPr>
        <p:spPr bwMode="auto">
          <a:xfrm>
            <a:off x="5285185" y="2458641"/>
            <a:ext cx="798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l-GR" altLang="zh-CN" sz="1800" i="0">
                <a:solidFill>
                  <a:schemeClr val="tx1"/>
                </a:solidFill>
                <a:ea typeface="宋体" panose="02010600030101010101" pitchFamily="2" charset="-122"/>
              </a:rPr>
              <a:t>σ</a:t>
            </a:r>
            <a:r>
              <a:rPr lang="en-US" altLang="zh-CN" sz="1800" i="0">
                <a:solidFill>
                  <a:schemeClr val="tx1"/>
                </a:solidFill>
                <a:ea typeface="宋体" panose="02010600030101010101" pitchFamily="2" charset="-122"/>
              </a:rPr>
              <a:t>%</a:t>
            </a:r>
          </a:p>
        </p:txBody>
      </p:sp>
      <p:sp>
        <p:nvSpPr>
          <p:cNvPr id="9308" name="Rectangle 92"/>
          <p:cNvSpPr>
            <a:spLocks noChangeArrowheads="1"/>
          </p:cNvSpPr>
          <p:nvPr/>
        </p:nvSpPr>
        <p:spPr bwMode="auto">
          <a:xfrm>
            <a:off x="1724258" y="2785006"/>
            <a:ext cx="21597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r>
              <a:rPr lang="en-US" altLang="zh-CN" sz="2400" i="0" dirty="0">
                <a:solidFill>
                  <a:srgbClr val="990033"/>
                </a:solidFill>
                <a:ea typeface="楷体_GB2312" pitchFamily="49" charset="-122"/>
              </a:rPr>
              <a:t>(3) </a:t>
            </a:r>
            <a:r>
              <a:rPr lang="zh-CN" altLang="en-US" sz="2400" i="0" dirty="0">
                <a:solidFill>
                  <a:srgbClr val="990033"/>
                </a:solidFill>
                <a:ea typeface="楷体_GB2312" pitchFamily="49" charset="-122"/>
              </a:rPr>
              <a:t>超调量</a:t>
            </a:r>
            <a:r>
              <a:rPr lang="el-GR" altLang="zh-CN" sz="2400" i="0" dirty="0">
                <a:solidFill>
                  <a:srgbClr val="990033"/>
                </a:solidFill>
                <a:latin typeface="楷体_GB2312" pitchFamily="49" charset="-122"/>
                <a:ea typeface="楷体_GB2312" pitchFamily="49" charset="-122"/>
              </a:rPr>
              <a:t>σ</a:t>
            </a:r>
            <a:r>
              <a:rPr lang="en-US" altLang="zh-CN" sz="2400" i="0" dirty="0">
                <a:solidFill>
                  <a:srgbClr val="990033"/>
                </a:solidFill>
                <a:latin typeface="楷体_GB2312" pitchFamily="49" charset="-122"/>
                <a:ea typeface="楷体_GB2312" pitchFamily="49" charset="-122"/>
              </a:rPr>
              <a:t>%</a:t>
            </a:r>
            <a:endParaRPr lang="el-GR" altLang="zh-CN" sz="2400" i="0" dirty="0">
              <a:solidFill>
                <a:srgbClr val="990033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Group 98"/>
          <p:cNvGrpSpPr>
            <a:grpSpLocks/>
          </p:cNvGrpSpPr>
          <p:nvPr/>
        </p:nvGrpSpPr>
        <p:grpSpPr bwMode="auto">
          <a:xfrm>
            <a:off x="5187553" y="2577703"/>
            <a:ext cx="52388" cy="355997"/>
            <a:chOff x="3198" y="1543"/>
            <a:chExt cx="0" cy="300"/>
          </a:xfrm>
        </p:grpSpPr>
        <p:sp>
          <p:nvSpPr>
            <p:cNvPr id="4140" name="Line 96"/>
            <p:cNvSpPr>
              <a:spLocks noChangeShapeType="1"/>
            </p:cNvSpPr>
            <p:nvPr/>
          </p:nvSpPr>
          <p:spPr bwMode="auto">
            <a:xfrm>
              <a:off x="3198" y="1616"/>
              <a:ext cx="0" cy="227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Line 97"/>
            <p:cNvSpPr>
              <a:spLocks noChangeShapeType="1"/>
            </p:cNvSpPr>
            <p:nvPr/>
          </p:nvSpPr>
          <p:spPr bwMode="auto">
            <a:xfrm flipV="1">
              <a:off x="3198" y="1543"/>
              <a:ext cx="0" cy="91"/>
            </a:xfrm>
            <a:prstGeom prst="line">
              <a:avLst/>
            </a:prstGeom>
            <a:noFill/>
            <a:ln w="38100">
              <a:solidFill>
                <a:srgbClr val="CC00F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99"/>
          <p:cNvGrpSpPr>
            <a:grpSpLocks/>
          </p:cNvGrpSpPr>
          <p:nvPr/>
        </p:nvGrpSpPr>
        <p:grpSpPr bwMode="auto">
          <a:xfrm>
            <a:off x="1439466" y="3213497"/>
            <a:ext cx="2738438" cy="771525"/>
            <a:chOff x="1156" y="1616"/>
            <a:chExt cx="2300" cy="648"/>
          </a:xfrm>
        </p:grpSpPr>
        <p:sp>
          <p:nvSpPr>
            <p:cNvPr id="4133" name="Text Box 100"/>
            <p:cNvSpPr txBox="1">
              <a:spLocks noChangeArrowheads="1"/>
            </p:cNvSpPr>
            <p:nvPr/>
          </p:nvSpPr>
          <p:spPr bwMode="auto">
            <a:xfrm>
              <a:off x="1156" y="1733"/>
              <a:ext cx="628" cy="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l-GR" altLang="zh-CN" sz="2100" i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σ</a:t>
              </a:r>
              <a:r>
                <a:rPr lang="en-US" altLang="zh-CN" sz="2100" i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%</a:t>
              </a:r>
              <a:r>
                <a:rPr lang="en-US" altLang="zh-CN" sz="2400" i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=</a:t>
              </a:r>
            </a:p>
          </p:txBody>
        </p:sp>
        <p:sp>
          <p:nvSpPr>
            <p:cNvPr id="4134" name="Text Box 101"/>
            <p:cNvSpPr txBox="1">
              <a:spLocks noChangeArrowheads="1"/>
            </p:cNvSpPr>
            <p:nvPr/>
          </p:nvSpPr>
          <p:spPr bwMode="auto">
            <a:xfrm>
              <a:off x="1688" y="1616"/>
              <a:ext cx="1101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</a:rPr>
                <a:t>c(t</a:t>
              </a:r>
              <a:r>
                <a:rPr lang="en-US" altLang="zh-CN" sz="2100" i="0" baseline="-25000">
                  <a:solidFill>
                    <a:schemeClr val="tx1"/>
                  </a:solidFill>
                  <a:ea typeface="宋体" panose="02010600030101010101" pitchFamily="2" charset="-122"/>
                </a:rPr>
                <a:t>p</a:t>
              </a:r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</a:rPr>
                <a:t>)-c(</a:t>
              </a:r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∞)</a:t>
              </a:r>
            </a:p>
          </p:txBody>
        </p:sp>
        <p:sp>
          <p:nvSpPr>
            <p:cNvPr id="4135" name="Line 102"/>
            <p:cNvSpPr>
              <a:spLocks noChangeShapeType="1"/>
            </p:cNvSpPr>
            <p:nvPr/>
          </p:nvSpPr>
          <p:spPr bwMode="auto">
            <a:xfrm>
              <a:off x="1728" y="1952"/>
              <a:ext cx="95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Text Box 103"/>
            <p:cNvSpPr txBox="1">
              <a:spLocks noChangeArrowheads="1"/>
            </p:cNvSpPr>
            <p:nvPr/>
          </p:nvSpPr>
          <p:spPr bwMode="auto">
            <a:xfrm>
              <a:off x="1882" y="1915"/>
              <a:ext cx="56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</a:rPr>
                <a:t>c(</a:t>
              </a:r>
              <a:r>
                <a:rPr lang="en-US" altLang="zh-CN" sz="2100" i="0">
                  <a:solidFill>
                    <a:schemeClr val="tx1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∞)</a:t>
              </a:r>
            </a:p>
          </p:txBody>
        </p:sp>
        <p:sp>
          <p:nvSpPr>
            <p:cNvPr id="4137" name="Text Box 104"/>
            <p:cNvSpPr txBox="1">
              <a:spLocks noChangeArrowheads="1"/>
            </p:cNvSpPr>
            <p:nvPr/>
          </p:nvSpPr>
          <p:spPr bwMode="auto">
            <a:xfrm>
              <a:off x="2816" y="1788"/>
              <a:ext cx="640" cy="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1pPr>
              <a:lvl2pPr marL="742950" indent="-28575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2pPr>
              <a:lvl3pPr marL="11430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3pPr>
              <a:lvl4pPr marL="16002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4pPr>
              <a:lvl5pPr marL="2057400" indent="-228600" eaLnBrk="0" hangingPunct="0"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 b="1" i="1">
                  <a:solidFill>
                    <a:srgbClr val="FF00FF"/>
                  </a:solidFill>
                  <a:latin typeface="Times New Roman" panose="02020603050405020304" pitchFamily="18" charset="0"/>
                  <a:ea typeface="华文行楷" panose="02010800040101010101" pitchFamily="2" charset="-122"/>
                </a:defRPr>
              </a:lvl9pPr>
            </a:lstStyle>
            <a:p>
              <a:pPr eaLnBrk="1" hangingPunct="1"/>
              <a:r>
                <a:rPr lang="en-US" altLang="zh-CN" sz="1800" i="0">
                  <a:solidFill>
                    <a:schemeClr val="tx1"/>
                  </a:solidFill>
                  <a:ea typeface="宋体" panose="02010600030101010101" pitchFamily="2" charset="-122"/>
                </a:rPr>
                <a:t>100%</a:t>
              </a:r>
            </a:p>
          </p:txBody>
        </p:sp>
        <p:sp>
          <p:nvSpPr>
            <p:cNvPr id="4138" name="Line 105"/>
            <p:cNvSpPr>
              <a:spLocks noChangeShapeType="1"/>
            </p:cNvSpPr>
            <p:nvPr/>
          </p:nvSpPr>
          <p:spPr bwMode="auto">
            <a:xfrm flipH="1">
              <a:off x="2753" y="1897"/>
              <a:ext cx="91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Line 106"/>
            <p:cNvSpPr>
              <a:spLocks noChangeShapeType="1"/>
            </p:cNvSpPr>
            <p:nvPr/>
          </p:nvSpPr>
          <p:spPr bwMode="auto">
            <a:xfrm rot="5666620" flipH="1">
              <a:off x="2753" y="1897"/>
              <a:ext cx="91" cy="9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323" name="Rectangle 107"/>
          <p:cNvSpPr>
            <a:spLocks noChangeArrowheads="1"/>
          </p:cNvSpPr>
          <p:nvPr/>
        </p:nvSpPr>
        <p:spPr bwMode="auto">
          <a:xfrm>
            <a:off x="1678782" y="4018361"/>
            <a:ext cx="2483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r>
              <a:rPr lang="en-US" altLang="zh-CN" sz="2400" i="0">
                <a:solidFill>
                  <a:srgbClr val="990033"/>
                </a:solidFill>
                <a:ea typeface="楷体_GB2312" pitchFamily="49" charset="-122"/>
              </a:rPr>
              <a:t>(4) </a:t>
            </a:r>
            <a:r>
              <a:rPr lang="zh-CN" altLang="en-US" sz="2400" i="0">
                <a:solidFill>
                  <a:srgbClr val="990033"/>
                </a:solidFill>
                <a:ea typeface="楷体_GB2312" pitchFamily="49" charset="-122"/>
              </a:rPr>
              <a:t>调节时间</a:t>
            </a:r>
            <a:r>
              <a:rPr lang="en-US" altLang="zh-CN" sz="2400" i="0">
                <a:solidFill>
                  <a:srgbClr val="990033"/>
                </a:solidFill>
                <a:ea typeface="楷体_GB2312" pitchFamily="49" charset="-122"/>
              </a:rPr>
              <a:t>t </a:t>
            </a:r>
            <a:r>
              <a:rPr lang="en-US" altLang="zh-CN" sz="2400" i="0" baseline="-25000">
                <a:solidFill>
                  <a:srgbClr val="990033"/>
                </a:solidFill>
                <a:ea typeface="楷体_GB2312" pitchFamily="49" charset="-122"/>
              </a:rPr>
              <a:t>s</a:t>
            </a:r>
            <a:endParaRPr lang="en-US" altLang="zh-CN" sz="2400" i="0">
              <a:solidFill>
                <a:srgbClr val="990033"/>
              </a:solidFill>
              <a:ea typeface="楷体_GB2312" pitchFamily="49" charset="-122"/>
            </a:endParaRPr>
          </a:p>
        </p:txBody>
      </p:sp>
      <p:sp>
        <p:nvSpPr>
          <p:cNvPr id="9327" name="Line 111"/>
          <p:cNvSpPr>
            <a:spLocks noChangeShapeType="1"/>
          </p:cNvSpPr>
          <p:nvPr/>
        </p:nvSpPr>
        <p:spPr bwMode="auto">
          <a:xfrm>
            <a:off x="5868592" y="2834879"/>
            <a:ext cx="135016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8" name="Line 112"/>
          <p:cNvSpPr>
            <a:spLocks noChangeShapeType="1"/>
          </p:cNvSpPr>
          <p:nvPr/>
        </p:nvSpPr>
        <p:spPr bwMode="auto">
          <a:xfrm>
            <a:off x="5836445" y="2975372"/>
            <a:ext cx="1350169" cy="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29" name="Line 113"/>
          <p:cNvSpPr>
            <a:spLocks noChangeShapeType="1"/>
          </p:cNvSpPr>
          <p:nvPr/>
        </p:nvSpPr>
        <p:spPr bwMode="auto">
          <a:xfrm>
            <a:off x="6407944" y="2834880"/>
            <a:ext cx="0" cy="972740"/>
          </a:xfrm>
          <a:prstGeom prst="line">
            <a:avLst/>
          </a:prstGeom>
          <a:noFill/>
          <a:ln w="381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330" name="Text Box 114"/>
          <p:cNvSpPr txBox="1">
            <a:spLocks noChangeArrowheads="1"/>
          </p:cNvSpPr>
          <p:nvPr/>
        </p:nvSpPr>
        <p:spPr bwMode="auto">
          <a:xfrm>
            <a:off x="6300788" y="3699273"/>
            <a:ext cx="6476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2400" i="0" dirty="0" err="1">
                <a:solidFill>
                  <a:schemeClr val="tx1"/>
                </a:solidFill>
                <a:ea typeface="宋体" panose="02010600030101010101" pitchFamily="2" charset="-122"/>
              </a:rPr>
              <a:t>t</a:t>
            </a:r>
            <a:r>
              <a:rPr lang="en-US" altLang="zh-CN" sz="2400" i="0" baseline="-25000" dirty="0" err="1">
                <a:solidFill>
                  <a:schemeClr val="tx1"/>
                </a:solidFill>
                <a:ea typeface="宋体" panose="02010600030101010101" pitchFamily="2" charset="-122"/>
              </a:rPr>
              <a:t>s</a:t>
            </a:r>
            <a:endParaRPr lang="en-US" altLang="zh-CN" sz="2400" i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335" name="Text Box 119"/>
          <p:cNvSpPr txBox="1">
            <a:spLocks noChangeArrowheads="1"/>
          </p:cNvSpPr>
          <p:nvPr/>
        </p:nvSpPr>
        <p:spPr bwMode="auto">
          <a:xfrm>
            <a:off x="6948488" y="2364582"/>
            <a:ext cx="445956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1pPr>
            <a:lvl2pPr marL="742950" indent="-28575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2pPr>
            <a:lvl3pPr marL="11430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3pPr>
            <a:lvl4pPr marL="16002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4pPr>
            <a:lvl5pPr marL="2057400" indent="-228600" eaLnBrk="0" hangingPunct="0"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800" b="1" i="1">
                <a:solidFill>
                  <a:srgbClr val="FF00FF"/>
                </a:solidFill>
                <a:latin typeface="Times New Roman" panose="02020603050405020304" pitchFamily="18" charset="0"/>
                <a:ea typeface="华文行楷" panose="02010800040101010101" pitchFamily="2" charset="-122"/>
              </a:defRPr>
            </a:lvl9pPr>
          </a:lstStyle>
          <a:p>
            <a:pPr eaLnBrk="1" hangingPunct="1"/>
            <a:r>
              <a:rPr lang="en-US" altLang="zh-CN" sz="2100" i="0">
                <a:solidFill>
                  <a:schemeClr val="tx1"/>
                </a:solidFill>
                <a:ea typeface="宋体" panose="02010600030101010101" pitchFamily="2" charset="-122"/>
              </a:rPr>
              <a:t>e</a:t>
            </a:r>
            <a:r>
              <a:rPr lang="en-US" altLang="zh-CN" sz="2100" i="0" baseline="-25000">
                <a:solidFill>
                  <a:schemeClr val="tx1"/>
                </a:solidFill>
                <a:ea typeface="宋体" panose="02010600030101010101" pitchFamily="2" charset="-122"/>
              </a:rPr>
              <a:t>ss</a:t>
            </a:r>
            <a:endParaRPr lang="en-US" altLang="zh-CN" sz="2100" i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8E8B972-7652-4E90-B9BD-297B944DA86F}"/>
              </a:ext>
            </a:extLst>
          </p:cNvPr>
          <p:cNvSpPr txBox="1"/>
          <p:nvPr/>
        </p:nvSpPr>
        <p:spPr>
          <a:xfrm>
            <a:off x="2544923" y="560774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自动控制原理中内容</a:t>
            </a:r>
          </a:p>
        </p:txBody>
      </p:sp>
    </p:spTree>
    <p:extLst>
      <p:ext uri="{BB962C8B-B14F-4D97-AF65-F5344CB8AC3E}">
        <p14:creationId xmlns:p14="http://schemas.microsoft.com/office/powerpoint/2010/main" val="174086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2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9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2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9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2" dur="500"/>
                                        <p:tgtEl>
                                          <p:spTgt spid="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9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9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9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9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9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9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4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9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87" grpId="0"/>
      <p:bldP spid="9289" grpId="0"/>
      <p:bldP spid="9297" grpId="0" animBg="1"/>
      <p:bldP spid="9300" grpId="0"/>
      <p:bldP spid="9301" grpId="0"/>
      <p:bldP spid="9302" grpId="0"/>
      <p:bldP spid="9303" grpId="0" animBg="1"/>
      <p:bldP spid="9307" grpId="0"/>
      <p:bldP spid="9308" grpId="0"/>
      <p:bldP spid="9323" grpId="0"/>
      <p:bldP spid="9327" grpId="0" animBg="1"/>
      <p:bldP spid="9328" grpId="0" animBg="1"/>
      <p:bldP spid="9329" grpId="0" animBg="1"/>
      <p:bldP spid="9330" grpId="0"/>
      <p:bldP spid="93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2F0C-66CA-4A3F-BE8A-E0362E57822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EB2F47-5AB1-4830-BEB8-2C560C0D2324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311307" name="Rectangle 11"/>
          <p:cNvSpPr>
            <a:spLocks noChangeArrowheads="1"/>
          </p:cNvSpPr>
          <p:nvPr/>
        </p:nvSpPr>
        <p:spPr bwMode="auto">
          <a:xfrm>
            <a:off x="683568" y="1999273"/>
            <a:ext cx="6288901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特征方程：</a:t>
            </a: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标准形式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颜秋容教材中使用</a:t>
            </a:r>
            <a:r>
              <a:rPr lang="en-US" altLang="zh-CN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：</a:t>
            </a: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或者（自动控制、物理等教材中常用）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113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二阶电路（</a:t>
            </a: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RLC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串联）的零输入响应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311322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graphicFrame>
        <p:nvGraphicFramePr>
          <p:cNvPr id="3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160286"/>
              </p:ext>
            </p:extLst>
          </p:nvPr>
        </p:nvGraphicFramePr>
        <p:xfrm>
          <a:off x="1884363" y="3092450"/>
          <a:ext cx="4973637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23" name="Equation" r:id="rId3" imgW="3200400" imgH="444240" progId="Equation.DSMT4">
                  <p:embed/>
                </p:oleObj>
              </mc:Choice>
              <mc:Fallback>
                <p:oleObj name="Equation" r:id="rId3" imgW="3200400" imgH="444240" progId="Equation.DSMT4">
                  <p:embed/>
                  <p:pic>
                    <p:nvPicPr>
                      <p:cNvPr id="3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4363" y="3092450"/>
                        <a:ext cx="4973637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8357EC1-FDC3-4EC5-ABDF-0FEC2A045063}"/>
                  </a:ext>
                </a:extLst>
              </p:cNvPr>
              <p:cNvSpPr txBox="1"/>
              <p:nvPr/>
            </p:nvSpPr>
            <p:spPr bwMode="auto">
              <a:xfrm>
                <a:off x="1884344" y="2329986"/>
                <a:ext cx="4559864" cy="57969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𝑳𝒔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/(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𝑳𝑪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Object 2">
                <a:extLst>
                  <a:ext uri="{FF2B5EF4-FFF2-40B4-BE49-F238E27FC236}">
                    <a16:creationId xmlns:a16="http://schemas.microsoft.com/office/drawing/2014/main" id="{18357EC1-FDC3-4EC5-ABDF-0FEC2A04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4344" y="2329986"/>
                <a:ext cx="4559864" cy="5796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0DB2E4-BE75-4202-9591-A4EA1048AD76}"/>
                  </a:ext>
                </a:extLst>
              </p:cNvPr>
              <p:cNvSpPr/>
              <p:nvPr/>
            </p:nvSpPr>
            <p:spPr>
              <a:xfrm>
                <a:off x="2411760" y="4454148"/>
                <a:ext cx="3375539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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80DB2E4-BE75-4202-9591-A4EA1048A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454148"/>
                <a:ext cx="3375539" cy="53296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B87DAED-5068-48C3-82CD-04BA724D07DF}"/>
                  </a:ext>
                </a:extLst>
              </p:cNvPr>
              <p:cNvSpPr/>
              <p:nvPr/>
            </p:nvSpPr>
            <p:spPr>
              <a:xfrm>
                <a:off x="2286000" y="5689766"/>
                <a:ext cx="3784754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p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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zh-CN" altLang="en-US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zh-CN" altLang="en-US" sz="2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4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B87DAED-5068-48C3-82CD-04BA724D07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5689766"/>
                <a:ext cx="3784754" cy="53296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EB8AA7-D84E-4D5B-8971-F0854F165EF0}"/>
                  </a:ext>
                </a:extLst>
              </p:cNvPr>
              <p:cNvSpPr txBox="1"/>
              <p:nvPr/>
            </p:nvSpPr>
            <p:spPr>
              <a:xfrm>
                <a:off x="2694797" y="6212986"/>
                <a:ext cx="28488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</m:t>
                    </m:r>
                  </m:oMath>
                </a14:m>
                <a:r>
                  <a:rPr lang="zh-CN" altLang="en-US" sz="3200" dirty="0"/>
                  <a:t>为无量纲常数</a:t>
                </a: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1AEB8AA7-D84E-4D5B-8971-F0854F165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797" y="6212986"/>
                <a:ext cx="2848857" cy="584775"/>
              </a:xfrm>
              <a:prstGeom prst="rect">
                <a:avLst/>
              </a:prstGeom>
              <a:blipFill>
                <a:blip r:embed="rId8"/>
                <a:stretch>
                  <a:fillRect t="-17708" r="-4711" b="-29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42252974-A6C5-41FB-AF77-7E40D42879A3}"/>
                  </a:ext>
                </a:extLst>
              </p:cNvPr>
              <p:cNvSpPr txBox="1"/>
              <p:nvPr/>
            </p:nvSpPr>
            <p:spPr bwMode="auto">
              <a:xfrm>
                <a:off x="1643996" y="1112787"/>
                <a:ext cx="5040560" cy="1253292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𝐝</m:t>
                              </m:r>
                            </m:e>
                            <m:sup>
                              <m:r>
                                <a:rPr lang="zh-CN" alt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p>
                            <m:sSup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zh-CN" altLang="en-US" sz="2400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num>
                        <m:den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den>
                      </m:f>
                      <m:f>
                        <m:fPr>
                          <m:ctrlP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sSub>
                            <m:sSubPr>
                              <m:ctrlP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zh-CN" alt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den>
                      </m:f>
                      <m:sSub>
                        <m:sSubPr>
                          <m:ctrlP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42252974-A6C5-41FB-AF77-7E40D4287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43996" y="1112787"/>
                <a:ext cx="5040560" cy="125329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0062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381000" y="914400"/>
            <a:ext cx="8294688" cy="5181600"/>
          </a:xfrm>
        </p:spPr>
        <p:txBody>
          <a:bodyPr/>
          <a:lstStyle/>
          <a:p>
            <a:r>
              <a:rPr lang="en-US" altLang="zh-CN" dirty="0"/>
              <a:t>9.2</a:t>
            </a:r>
            <a:r>
              <a:rPr lang="zh-CN" altLang="en-US" dirty="0"/>
              <a:t>节：</a:t>
            </a:r>
            <a:r>
              <a:rPr lang="en-US" altLang="zh-CN" dirty="0"/>
              <a:t>9-5</a:t>
            </a:r>
            <a:r>
              <a:rPr lang="zh-CN" altLang="en-US" dirty="0"/>
              <a:t>，</a:t>
            </a:r>
            <a:r>
              <a:rPr lang="en-US" altLang="zh-CN" dirty="0"/>
              <a:t>9-7</a:t>
            </a:r>
            <a:r>
              <a:rPr lang="zh-CN" altLang="en-US" dirty="0"/>
              <a:t>，</a:t>
            </a:r>
            <a:r>
              <a:rPr lang="en-US" altLang="zh-CN" dirty="0"/>
              <a:t>9-9</a:t>
            </a:r>
          </a:p>
          <a:p>
            <a:r>
              <a:rPr lang="en-US" altLang="zh-CN" dirty="0"/>
              <a:t>9.3</a:t>
            </a:r>
            <a:r>
              <a:rPr lang="zh-CN" altLang="zh-CN" dirty="0"/>
              <a:t>节：</a:t>
            </a:r>
            <a:r>
              <a:rPr lang="en-US" altLang="zh-CN" dirty="0"/>
              <a:t>9-13</a:t>
            </a:r>
            <a:r>
              <a:rPr lang="zh-CN" altLang="zh-CN" dirty="0"/>
              <a:t>，</a:t>
            </a:r>
            <a:r>
              <a:rPr lang="en-US" altLang="zh-CN" dirty="0"/>
              <a:t>9-15</a:t>
            </a:r>
            <a:endParaRPr lang="zh-CN" altLang="zh-CN" dirty="0"/>
          </a:p>
          <a:p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ABECC24-E164-4786-A8C5-2CB7D75106F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8876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52DE4-C92A-452C-ACC8-2C1AD4B04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本章学习重点、难点及注意事项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4F990-D14B-49A3-A479-D3DDBCB78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914400"/>
            <a:ext cx="8583488" cy="5538936"/>
          </a:xfrm>
        </p:spPr>
        <p:txBody>
          <a:bodyPr/>
          <a:lstStyle/>
          <a:p>
            <a:r>
              <a:rPr lang="zh-CN" altLang="en-US" dirty="0"/>
              <a:t>对二阶</a:t>
            </a:r>
            <a:r>
              <a:rPr lang="en-US" altLang="zh-CN" dirty="0"/>
              <a:t>RLC</a:t>
            </a:r>
            <a:r>
              <a:rPr lang="zh-CN" altLang="en-US" dirty="0"/>
              <a:t>串联电路和二阶</a:t>
            </a:r>
            <a:r>
              <a:rPr lang="en-US" altLang="zh-CN" dirty="0"/>
              <a:t>RLC</a:t>
            </a:r>
            <a:r>
              <a:rPr lang="zh-CN" altLang="en-US" dirty="0"/>
              <a:t>并联电路的零输入响应，零状态响应，全响应等基本概念及之间关系，物理过程的掌握</a:t>
            </a:r>
            <a:endParaRPr lang="en-US" altLang="zh-CN" dirty="0"/>
          </a:p>
          <a:p>
            <a:r>
              <a:rPr lang="zh-CN" altLang="en-US" dirty="0"/>
              <a:t>其本质为常系数微分方程（齐次和非齐次）的解以及通解形式</a:t>
            </a:r>
            <a:endParaRPr lang="en-US" altLang="zh-CN" dirty="0"/>
          </a:p>
          <a:p>
            <a:r>
              <a:rPr lang="zh-CN" altLang="en-US" dirty="0"/>
              <a:t>标准方程形式</a:t>
            </a:r>
            <a:endParaRPr lang="en-US" altLang="zh-CN" dirty="0"/>
          </a:p>
          <a:p>
            <a:r>
              <a:rPr lang="zh-CN" altLang="en-US" dirty="0"/>
              <a:t>二阶</a:t>
            </a:r>
            <a:r>
              <a:rPr lang="en-US" altLang="zh-CN" dirty="0"/>
              <a:t>RLC</a:t>
            </a:r>
            <a:r>
              <a:rPr lang="zh-CN" altLang="en-US" dirty="0"/>
              <a:t>串联电路和二阶</a:t>
            </a:r>
            <a:r>
              <a:rPr lang="en-US" altLang="zh-CN" dirty="0"/>
              <a:t>RLC</a:t>
            </a:r>
            <a:r>
              <a:rPr lang="zh-CN" altLang="en-US" dirty="0"/>
              <a:t>并联电路的衰减系数</a:t>
            </a:r>
            <a:r>
              <a:rPr lang="zh-CN" altLang="en-US"/>
              <a:t>的不同形式</a:t>
            </a:r>
            <a:endParaRPr lang="en-US" altLang="zh-CN" dirty="0"/>
          </a:p>
          <a:p>
            <a:r>
              <a:rPr lang="zh-CN" altLang="en-US" dirty="0"/>
              <a:t>计算过程中，首先认真分析电路，最好把</a:t>
            </a:r>
            <a:r>
              <a:rPr lang="en-US" altLang="zh-CN" dirty="0"/>
              <a:t>0-</a:t>
            </a:r>
            <a:r>
              <a:rPr lang="zh-CN" altLang="en-US" dirty="0"/>
              <a:t>时刻前和</a:t>
            </a:r>
            <a:r>
              <a:rPr lang="en-US" altLang="zh-CN" dirty="0"/>
              <a:t>0+</a:t>
            </a:r>
            <a:r>
              <a:rPr lang="zh-CN" altLang="en-US" dirty="0"/>
              <a:t>时刻后的电路图认真画出来，其中电容器用电压源替代，电感器用电流源替代。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09768F-34DA-41A9-94F4-2D001936D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4BC380-5849-4E82-9448-222F2C781241}" type="datetime1">
              <a:rPr lang="zh-CN" altLang="en-US" smtClean="0"/>
              <a:pPr>
                <a:defRPr/>
              </a:pPr>
              <a:t>2021/4/28</a:t>
            </a:fld>
            <a:endParaRPr lang="en-US" altLang="zh-CN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5193D2-9C53-4B24-B33C-35265857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9EA4C5-E2C7-4FE4-B1EF-8B34620A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1A18AD-0A7C-4FD4-B788-CBCE68555FE7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6984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EB43CB-9EB4-4CDE-821D-867E5D1BB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67AB18-34C9-4D5A-875D-BD1CAECB51F7}" type="datetime1">
              <a:rPr lang="zh-CN" altLang="en-US" smtClean="0"/>
              <a:pPr>
                <a:defRPr/>
              </a:pPr>
              <a:t>2021/4/28</a:t>
            </a:fld>
            <a:endParaRPr lang="en-US" altLang="zh-CN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6EBF933-8FFE-4103-A36E-46EB070BA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电路理论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0C386-133B-42EB-94BB-7F38DEA9B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461F96-7CCE-4CED-9590-79D24BD4E88E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058090-B7B2-46B3-92CE-E8A8B0820ECA}"/>
              </a:ext>
            </a:extLst>
          </p:cNvPr>
          <p:cNvSpPr txBox="1"/>
          <p:nvPr/>
        </p:nvSpPr>
        <p:spPr>
          <a:xfrm>
            <a:off x="755576" y="1008942"/>
            <a:ext cx="770485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对一阶电路时间常数和二阶电路衰减系数的记忆：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  <a:p>
            <a:pPr marL="514350" indent="-514350">
              <a:buAutoNum type="arabicPeriod"/>
            </a:pPr>
            <a:endParaRPr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BA74E08-E28D-4F92-83B0-1EA3EC7D4AAC}"/>
              </a:ext>
            </a:extLst>
          </p:cNvPr>
          <p:cNvSpPr/>
          <p:nvPr/>
        </p:nvSpPr>
        <p:spPr>
          <a:xfrm>
            <a:off x="2777227" y="2420888"/>
            <a:ext cx="22108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hangingPunct="1"/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  = R     C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B67F7E-66B2-4443-A3FF-E682AA9AE56C}"/>
              </a:ext>
            </a:extLst>
          </p:cNvPr>
          <p:cNvSpPr/>
          <p:nvPr/>
        </p:nvSpPr>
        <p:spPr>
          <a:xfrm>
            <a:off x="2844429" y="3642123"/>
            <a:ext cx="2159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3600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  = </a:t>
            </a:r>
            <a:r>
              <a:rPr lang="en-US" altLang="zh-CN" sz="3600" i="1" dirty="0">
                <a:solidFill>
                  <a:srgbClr val="FF0000"/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G     L</a:t>
            </a:r>
            <a:endParaRPr lang="zh-CN" altLang="en-US" sz="3600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CA5B758-244C-4ECD-9636-C3793C04E5CE}"/>
              </a:ext>
            </a:extLst>
          </p:cNvPr>
          <p:cNvCxnSpPr>
            <a:cxnSpLocks/>
          </p:cNvCxnSpPr>
          <p:nvPr/>
        </p:nvCxnSpPr>
        <p:spPr bwMode="auto">
          <a:xfrm>
            <a:off x="4079207" y="3115151"/>
            <a:ext cx="492793" cy="52697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129780E-329C-440E-8615-75AEF62F0A96}"/>
              </a:ext>
            </a:extLst>
          </p:cNvPr>
          <p:cNvCxnSpPr>
            <a:cxnSpLocks/>
          </p:cNvCxnSpPr>
          <p:nvPr/>
        </p:nvCxnSpPr>
        <p:spPr bwMode="auto">
          <a:xfrm flipV="1">
            <a:off x="4098836" y="3046915"/>
            <a:ext cx="412419" cy="57229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EBF42D-E8FA-4147-BA0A-91AECEBA0FBE}"/>
                  </a:ext>
                </a:extLst>
              </p:cNvPr>
              <p:cNvSpPr/>
              <p:nvPr/>
            </p:nvSpPr>
            <p:spPr>
              <a:xfrm>
                <a:off x="5163434" y="5277721"/>
                <a:ext cx="2473947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并联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：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zh-CN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A7EBF42D-E8FA-4147-BA0A-91AECEBA0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434" y="5277721"/>
                <a:ext cx="2473947" cy="901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B20BC82-5FD4-45CF-911F-136473C02942}"/>
                  </a:ext>
                </a:extLst>
              </p:cNvPr>
              <p:cNvSpPr/>
              <p:nvPr/>
            </p:nvSpPr>
            <p:spPr>
              <a:xfrm>
                <a:off x="1075714" y="5349498"/>
                <a:ext cx="2451312" cy="78906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800" dirty="0">
                    <a:solidFill>
                      <a:srgbClr val="FF0000"/>
                    </a:solidFill>
                  </a:rPr>
                  <a:t>串联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sz="32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zh-CN" alt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B20BC82-5FD4-45CF-911F-136473C02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714" y="5349498"/>
                <a:ext cx="2451312" cy="789062"/>
              </a:xfrm>
              <a:prstGeom prst="rect">
                <a:avLst/>
              </a:prstGeom>
              <a:blipFill>
                <a:blip r:embed="rId3"/>
                <a:stretch>
                  <a:fillRect l="-4963"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56F0CA4A-E1D4-4860-ADD6-2BBC9AF1FF68}"/>
              </a:ext>
            </a:extLst>
          </p:cNvPr>
          <p:cNvSpPr txBox="1"/>
          <p:nvPr/>
        </p:nvSpPr>
        <p:spPr>
          <a:xfrm>
            <a:off x="4011307" y="5468611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/>
              <a:t>VS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D93FE05-ED1B-4384-AAEC-9E7F0EFFF82C}"/>
              </a:ext>
            </a:extLst>
          </p:cNvPr>
          <p:cNvSpPr txBox="1"/>
          <p:nvPr/>
        </p:nvSpPr>
        <p:spPr>
          <a:xfrm>
            <a:off x="827584" y="253037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一阶电路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3E10A3-F022-422A-B27A-ACCF4453BBA9}"/>
              </a:ext>
            </a:extLst>
          </p:cNvPr>
          <p:cNvSpPr txBox="1"/>
          <p:nvPr/>
        </p:nvSpPr>
        <p:spPr>
          <a:xfrm>
            <a:off x="827583" y="4620489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二阶电路</a:t>
            </a:r>
          </a:p>
        </p:txBody>
      </p:sp>
    </p:spTree>
    <p:extLst>
      <p:ext uri="{BB962C8B-B14F-4D97-AF65-F5344CB8AC3E}">
        <p14:creationId xmlns:p14="http://schemas.microsoft.com/office/powerpoint/2010/main" val="1467810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8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C2F0C-66CA-4A3F-BE8A-E0362E578227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717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EB2F47-5AB1-4830-BEB8-2C560C0D2324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311312" name="Object 16">
            <a:hlinkClick r:id="rId3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317478"/>
              </p:ext>
            </p:extLst>
          </p:nvPr>
        </p:nvGraphicFramePr>
        <p:xfrm>
          <a:off x="539511" y="3714390"/>
          <a:ext cx="1371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1" name="Equation" r:id="rId4" imgW="659062" imgH="209632" progId="Equation.3">
                  <p:embed/>
                </p:oleObj>
              </mc:Choice>
              <mc:Fallback>
                <p:oleObj name="Equation" r:id="rId4" imgW="659062" imgH="209632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11" y="3714390"/>
                        <a:ext cx="1371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3" name="Object 17">
            <a:hlinkClick r:id="rId6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248298"/>
              </p:ext>
            </p:extLst>
          </p:nvPr>
        </p:nvGraphicFramePr>
        <p:xfrm>
          <a:off x="514111" y="4704990"/>
          <a:ext cx="142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2" name="Equation" r:id="rId7" imgW="682104" imgH="209632" progId="Equation.3">
                  <p:embed/>
                </p:oleObj>
              </mc:Choice>
              <mc:Fallback>
                <p:oleObj name="Equation" r:id="rId7" imgW="682104" imgH="209632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111" y="4704990"/>
                        <a:ext cx="142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4" name="Object 18">
            <a:hlinkClick r:id="rId9" action="ppaction://hlinksldjump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714690"/>
              </p:ext>
            </p:extLst>
          </p:nvPr>
        </p:nvGraphicFramePr>
        <p:xfrm>
          <a:off x="526811" y="5771790"/>
          <a:ext cx="13970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3" name="Equation" r:id="rId10" imgW="670444" imgH="209632" progId="Equation.3">
                  <p:embed/>
                </p:oleObj>
              </mc:Choice>
              <mc:Fallback>
                <p:oleObj name="Equation" r:id="rId10" imgW="670444" imgH="209632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11" y="5771790"/>
                        <a:ext cx="13970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5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907727"/>
              </p:ext>
            </p:extLst>
          </p:nvPr>
        </p:nvGraphicFramePr>
        <p:xfrm>
          <a:off x="2088911" y="3502955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4" name="Equation" r:id="rId12" imgW="780936" imgH="415372" progId="Equation.3">
                  <p:embed/>
                </p:oleObj>
              </mc:Choice>
              <mc:Fallback>
                <p:oleObj name="Equation" r:id="rId12" imgW="780936" imgH="415372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911" y="3502955"/>
                        <a:ext cx="162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828693"/>
              </p:ext>
            </p:extLst>
          </p:nvPr>
        </p:nvGraphicFramePr>
        <p:xfrm>
          <a:off x="2088911" y="4501790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5" name="Equation" r:id="rId14" imgW="780936" imgH="415372" progId="Equation.3">
                  <p:embed/>
                </p:oleObj>
              </mc:Choice>
              <mc:Fallback>
                <p:oleObj name="Equation" r:id="rId14" imgW="780936" imgH="415372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911" y="4501790"/>
                        <a:ext cx="162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131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980347"/>
              </p:ext>
            </p:extLst>
          </p:nvPr>
        </p:nvGraphicFramePr>
        <p:xfrm>
          <a:off x="2139711" y="5568590"/>
          <a:ext cx="1574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6" name="Equation" r:id="rId16" imgW="758171" imgH="415372" progId="Equation.3">
                  <p:embed/>
                </p:oleObj>
              </mc:Choice>
              <mc:Fallback>
                <p:oleObj name="Equation" r:id="rId16" imgW="758171" imgH="415372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711" y="5568590"/>
                        <a:ext cx="1574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1321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311322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351631" y="2808858"/>
            <a:ext cx="5545137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3200" dirty="0">
                <a:solidFill>
                  <a:schemeClr val="tx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零输入响应的三种情况</a:t>
            </a:r>
          </a:p>
        </p:txBody>
      </p:sp>
      <p:graphicFrame>
        <p:nvGraphicFramePr>
          <p:cNvPr id="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2264583"/>
              </p:ext>
            </p:extLst>
          </p:nvPr>
        </p:nvGraphicFramePr>
        <p:xfrm>
          <a:off x="381000" y="1756197"/>
          <a:ext cx="3379788" cy="92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7" name="公式" r:id="rId18" imgW="1536700" imgH="419100" progId="Equation.3">
                  <p:embed/>
                </p:oleObj>
              </mc:Choice>
              <mc:Fallback>
                <p:oleObj name="公式" r:id="rId18" imgW="1536700" imgH="419100" progId="Equation.3">
                  <p:embed/>
                  <p:pic>
                    <p:nvPicPr>
                      <p:cNvPr id="3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1756197"/>
                        <a:ext cx="3379788" cy="922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221675"/>
              </p:ext>
            </p:extLst>
          </p:nvPr>
        </p:nvGraphicFramePr>
        <p:xfrm>
          <a:off x="6499225" y="1986347"/>
          <a:ext cx="21320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8" name="Equation" r:id="rId20" imgW="1066800" imgH="292100" progId="Equation.3">
                  <p:embed/>
                </p:oleObj>
              </mc:Choice>
              <mc:Fallback>
                <p:oleObj name="Equation" r:id="rId20" imgW="1066800" imgH="292100" progId="Equation.3">
                  <p:embed/>
                  <p:pic>
                    <p:nvPicPr>
                      <p:cNvPr id="3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9225" y="1986347"/>
                        <a:ext cx="21320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324907" y="1004402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zh-CN" altLang="en-US" sz="28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特征根：</a:t>
            </a:r>
            <a:endParaRPr lang="en-US" altLang="zh-CN" sz="2800" dirty="0">
              <a:solidFill>
                <a:schemeClr val="hlink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aphicFrame>
        <p:nvGraphicFramePr>
          <p:cNvPr id="2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09958"/>
              </p:ext>
            </p:extLst>
          </p:nvPr>
        </p:nvGraphicFramePr>
        <p:xfrm>
          <a:off x="3760788" y="1858193"/>
          <a:ext cx="2738437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29" name="公式" r:id="rId22" imgW="1244600" imgH="393700" progId="Equation.3">
                  <p:embed/>
                </p:oleObj>
              </mc:Choice>
              <mc:Fallback>
                <p:oleObj name="公式" r:id="rId22" imgW="1244600" imgH="393700" progId="Equation.3">
                  <p:embed/>
                  <p:pic>
                    <p:nvPicPr>
                      <p:cNvPr id="3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858193"/>
                        <a:ext cx="2738437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7" descr="绿色大理石"/>
          <p:cNvSpPr txBox="1">
            <a:spLocks noChangeArrowheads="1"/>
          </p:cNvSpPr>
          <p:nvPr/>
        </p:nvSpPr>
        <p:spPr bwMode="auto">
          <a:xfrm>
            <a:off x="6656513" y="3558506"/>
            <a:ext cx="2106487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过阻尼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(overdamped)</a:t>
            </a:r>
            <a:endParaRPr kumimoji="1"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1" name="Text Box 8" descr="绿色大理石"/>
          <p:cNvSpPr txBox="1">
            <a:spLocks noChangeArrowheads="1"/>
          </p:cNvSpPr>
          <p:nvPr/>
        </p:nvSpPr>
        <p:spPr bwMode="auto">
          <a:xfrm>
            <a:off x="6677624" y="5771790"/>
            <a:ext cx="1625512" cy="519113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临界阻尼</a:t>
            </a:r>
          </a:p>
        </p:txBody>
      </p:sp>
      <p:sp>
        <p:nvSpPr>
          <p:cNvPr id="32" name="Text Box 9" descr="绿色大理石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6656513" y="4637376"/>
            <a:ext cx="2250504" cy="83099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欠阻尼</a:t>
            </a:r>
            <a:r>
              <a:rPr kumimoji="1"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(underdamped)</a:t>
            </a:r>
            <a:endParaRPr kumimoji="1" lang="zh-CN" altLang="en-US" sz="24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" name="Text Box 7" descr="绿色大理石"/>
          <p:cNvSpPr txBox="1">
            <a:spLocks noChangeArrowheads="1"/>
          </p:cNvSpPr>
          <p:nvPr/>
        </p:nvSpPr>
        <p:spPr bwMode="auto">
          <a:xfrm>
            <a:off x="3931273" y="3691669"/>
            <a:ext cx="269414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两个不相等负实根</a:t>
            </a:r>
          </a:p>
        </p:txBody>
      </p:sp>
      <p:sp>
        <p:nvSpPr>
          <p:cNvPr id="34" name="Text Box 7" descr="绿色大理石"/>
          <p:cNvSpPr txBox="1">
            <a:spLocks noChangeArrowheads="1"/>
          </p:cNvSpPr>
          <p:nvPr/>
        </p:nvSpPr>
        <p:spPr bwMode="auto">
          <a:xfrm>
            <a:off x="3931273" y="4775956"/>
            <a:ext cx="269414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两个共轭复根</a:t>
            </a:r>
          </a:p>
        </p:txBody>
      </p:sp>
      <p:sp>
        <p:nvSpPr>
          <p:cNvPr id="35" name="Text Box 7" descr="绿色大理石"/>
          <p:cNvSpPr txBox="1">
            <a:spLocks noChangeArrowheads="1"/>
          </p:cNvSpPr>
          <p:nvPr/>
        </p:nvSpPr>
        <p:spPr bwMode="auto">
          <a:xfrm>
            <a:off x="3931273" y="5698046"/>
            <a:ext cx="2694142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anchor="ctr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两个相等负实根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11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31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311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0" dur="500"/>
                                        <p:tgtEl>
                                          <p:spTgt spid="31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6" dur="500"/>
                                        <p:tgtEl>
                                          <p:spTgt spid="31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1" dur="500"/>
                                        <p:tgtEl>
                                          <p:spTgt spid="31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 autoUpdateAnimBg="0"/>
      <p:bldP spid="30" grpId="0" animBg="1"/>
      <p:bldP spid="31" grpId="0" animBg="1"/>
      <p:bldP spid="32" grpId="0" animBg="1" autoUpdateAnimBg="0"/>
      <p:bldP spid="33" grpId="0" animBg="1"/>
      <p:bldP spid="34" grpId="0" animBg="1"/>
      <p:bldP spid="3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8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5147109"/>
              </p:ext>
            </p:extLst>
          </p:nvPr>
        </p:nvGraphicFramePr>
        <p:xfrm>
          <a:off x="4434105" y="1472456"/>
          <a:ext cx="1371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7" name="Equation" r:id="rId3" imgW="659062" imgH="209632" progId="Equation.3">
                  <p:embed/>
                </p:oleObj>
              </mc:Choice>
              <mc:Fallback>
                <p:oleObj name="Equation" r:id="rId3" imgW="659062" imgH="209632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4105" y="1472456"/>
                        <a:ext cx="1371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5522465"/>
              </p:ext>
            </p:extLst>
          </p:nvPr>
        </p:nvGraphicFramePr>
        <p:xfrm>
          <a:off x="5983505" y="1243856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8" name="Equation" r:id="rId5" imgW="780936" imgH="415372" progId="Equation.3">
                  <p:embed/>
                </p:oleObj>
              </mc:Choice>
              <mc:Fallback>
                <p:oleObj name="Equation" r:id="rId5" imgW="780936" imgH="41537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3505" y="1243856"/>
                        <a:ext cx="162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3360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8254961"/>
              </p:ext>
            </p:extLst>
          </p:nvPr>
        </p:nvGraphicFramePr>
        <p:xfrm>
          <a:off x="5003659" y="2831221"/>
          <a:ext cx="21336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19" name="Equation" r:id="rId7" imgW="1066800" imgH="241300" progId="Equation.DSMT4">
                  <p:embed/>
                </p:oleObj>
              </mc:Choice>
              <mc:Fallback>
                <p:oleObj name="Equation" r:id="rId7" imgW="1066800" imgH="241300" progId="Equation.DSMT4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659" y="2831221"/>
                        <a:ext cx="21336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3368" name="Rectangle 24"/>
          <p:cNvSpPr>
            <a:spLocks noChangeArrowheads="1"/>
          </p:cNvSpPr>
          <p:nvPr/>
        </p:nvSpPr>
        <p:spPr bwMode="auto">
          <a:xfrm>
            <a:off x="4434105" y="836712"/>
            <a:ext cx="3281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dirty="0" err="1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Overdamped</a:t>
            </a: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——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过阻尼</a:t>
            </a:r>
          </a:p>
        </p:txBody>
      </p:sp>
      <p:graphicFrame>
        <p:nvGraphicFramePr>
          <p:cNvPr id="8202" name="Object 42"/>
          <p:cNvGraphicFramePr>
            <a:graphicFrameLocks noChangeAspect="1"/>
          </p:cNvGraphicFramePr>
          <p:nvPr/>
        </p:nvGraphicFramePr>
        <p:xfrm>
          <a:off x="152400" y="1143000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0" name="Visio" r:id="rId9" imgW="2014109" imgH="1137826" progId="Visio.Drawing.11">
                  <p:embed/>
                </p:oleObj>
              </mc:Choice>
              <mc:Fallback>
                <p:oleObj name="Visio" r:id="rId9" imgW="2014109" imgH="1137826" progId="Visio.Drawing.11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1833728" y="167807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205" name="Rectangle 7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8207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050121"/>
              </p:ext>
            </p:extLst>
          </p:nvPr>
        </p:nvGraphicFramePr>
        <p:xfrm>
          <a:off x="4932040" y="2127799"/>
          <a:ext cx="25876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1" name="Equation" r:id="rId11" imgW="1295280" imgH="291960" progId="Equation.DSMT4">
                  <p:embed/>
                </p:oleObj>
              </mc:Choice>
              <mc:Fallback>
                <p:oleObj name="Equation" r:id="rId11" imgW="1295280" imgH="29196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2127799"/>
                        <a:ext cx="25876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701324"/>
              </p:ext>
            </p:extLst>
          </p:nvPr>
        </p:nvGraphicFramePr>
        <p:xfrm>
          <a:off x="1209379" y="3742891"/>
          <a:ext cx="2944837" cy="401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2" name="Equation" r:id="rId13" imgW="1676160" imgH="228600" progId="Equation.DSMT4">
                  <p:embed/>
                </p:oleObj>
              </mc:Choice>
              <mc:Fallback>
                <p:oleObj name="Equation" r:id="rId13" imgW="1676160" imgH="228600" progId="Equation.DSMT4">
                  <p:embed/>
                  <p:pic>
                    <p:nvPicPr>
                      <p:cNvPr id="17613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379" y="3742891"/>
                        <a:ext cx="2944837" cy="401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338605"/>
              </p:ext>
            </p:extLst>
          </p:nvPr>
        </p:nvGraphicFramePr>
        <p:xfrm>
          <a:off x="1209379" y="4188141"/>
          <a:ext cx="2786557" cy="852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3" name="Equation" r:id="rId15" imgW="1536480" imgH="469800" progId="Equation.DSMT4">
                  <p:embed/>
                </p:oleObj>
              </mc:Choice>
              <mc:Fallback>
                <p:oleObj name="Equation" r:id="rId15" imgW="1536480" imgH="469800" progId="Equation.DSMT4">
                  <p:embed/>
                  <p:pic>
                    <p:nvPicPr>
                      <p:cNvPr id="17613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9379" y="4188141"/>
                        <a:ext cx="2786557" cy="8521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5191063"/>
              </p:ext>
            </p:extLst>
          </p:nvPr>
        </p:nvGraphicFramePr>
        <p:xfrm>
          <a:off x="4716016" y="3498720"/>
          <a:ext cx="1869102" cy="147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4" name="Equation" r:id="rId17" imgW="977760" imgH="914400" progId="Equation.DSMT4">
                  <p:embed/>
                </p:oleObj>
              </mc:Choice>
              <mc:Fallback>
                <p:oleObj name="Equation" r:id="rId17" imgW="977760" imgH="914400" progId="Equation.DSMT4">
                  <p:embed/>
                  <p:pic>
                    <p:nvPicPr>
                      <p:cNvPr id="17613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3498720"/>
                        <a:ext cx="1869102" cy="147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225500"/>
              </p:ext>
            </p:extLst>
          </p:nvPr>
        </p:nvGraphicFramePr>
        <p:xfrm>
          <a:off x="899592" y="5229200"/>
          <a:ext cx="328520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5" name="Equation" r:id="rId19" imgW="1574640" imgH="431640" progId="Equation.DSMT4">
                  <p:embed/>
                </p:oleObj>
              </mc:Choice>
              <mc:Fallback>
                <p:oleObj name="Equation" r:id="rId19" imgW="1574640" imgH="431640" progId="Equation.DSMT4">
                  <p:embed/>
                  <p:pic>
                    <p:nvPicPr>
                      <p:cNvPr id="17613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229200"/>
                        <a:ext cx="3285200" cy="79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321692"/>
              </p:ext>
            </p:extLst>
          </p:nvPr>
        </p:nvGraphicFramePr>
        <p:xfrm>
          <a:off x="4760110" y="5229200"/>
          <a:ext cx="370425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6" name="Equation" r:id="rId21" imgW="2019240" imgH="431640" progId="Equation.DSMT4">
                  <p:embed/>
                </p:oleObj>
              </mc:Choice>
              <mc:Fallback>
                <p:oleObj name="Equation" r:id="rId21" imgW="2019240" imgH="431640" progId="Equation.DSMT4">
                  <p:embed/>
                  <p:pic>
                    <p:nvPicPr>
                      <p:cNvPr id="178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110" y="5229200"/>
                        <a:ext cx="3704250" cy="79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3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3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368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4FD887B-8136-4B3E-A1EF-BF6F0D20646C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819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819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EC4432C-7A39-4DC2-85CE-AB6E314CC1CC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27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sp>
        <p:nvSpPr>
          <p:cNvPr id="28" name="Rectangle 26"/>
          <p:cNvSpPr>
            <a:spLocks noChangeArrowheads="1"/>
          </p:cNvSpPr>
          <p:nvPr/>
        </p:nvSpPr>
        <p:spPr bwMode="auto">
          <a:xfrm>
            <a:off x="323850" y="620713"/>
            <a:ext cx="8208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                            ——</a:t>
            </a:r>
            <a:r>
              <a:rPr lang="zh-CN" altLang="en-US" sz="2400" dirty="0"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暂态分量的变化规律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8205" name="Rectangle 7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70726"/>
              </p:ext>
            </p:extLst>
          </p:nvPr>
        </p:nvGraphicFramePr>
        <p:xfrm>
          <a:off x="369888" y="3494088"/>
          <a:ext cx="3976687" cy="288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9" name="Visio" r:id="rId3" imgW="1987963" imgH="1443609" progId="Visio.Drawing.11">
                  <p:embed/>
                </p:oleObj>
              </mc:Choice>
              <mc:Fallback>
                <p:oleObj name="Visio" r:id="rId3" imgW="1987963" imgH="1443609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888" y="3494088"/>
                        <a:ext cx="3976687" cy="288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4464496" y="3225998"/>
            <a:ext cx="46440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由 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/</a:t>
            </a:r>
            <a:r>
              <a:rPr kumimoji="1" lang="en-US" altLang="zh-CN" sz="2400" b="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kumimoji="1"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可确定 </a:t>
            </a:r>
            <a:r>
              <a:rPr kumimoji="1" lang="en-US" altLang="zh-CN" sz="2400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为极小时的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graphicFrame>
        <p:nvGraphicFramePr>
          <p:cNvPr id="1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6127440"/>
              </p:ext>
            </p:extLst>
          </p:nvPr>
        </p:nvGraphicFramePr>
        <p:xfrm>
          <a:off x="4590256" y="3861048"/>
          <a:ext cx="228600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0" name="Equation" r:id="rId5" imgW="1079280" imgH="241200" progId="Equation.DSMT4">
                  <p:embed/>
                </p:oleObj>
              </mc:Choice>
              <mc:Fallback>
                <p:oleObj name="Equation" r:id="rId5" imgW="1079280" imgH="241200" progId="Equation.DSMT4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0256" y="3861048"/>
                        <a:ext cx="228600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023064"/>
              </p:ext>
            </p:extLst>
          </p:nvPr>
        </p:nvGraphicFramePr>
        <p:xfrm>
          <a:off x="4627860" y="4437112"/>
          <a:ext cx="1384300" cy="1260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1" name="Equation" r:id="rId7" imgW="711000" imgH="647640" progId="Equation.DSMT4">
                  <p:embed/>
                </p:oleObj>
              </mc:Choice>
              <mc:Fallback>
                <p:oleObj name="Equation" r:id="rId7" imgW="711000" imgH="647640" progId="Equation.DSMT4">
                  <p:embed/>
                  <p:pic>
                    <p:nvPicPr>
                      <p:cNvPr id="180233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7860" y="4437112"/>
                        <a:ext cx="1384300" cy="1260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578485"/>
              </p:ext>
            </p:extLst>
          </p:nvPr>
        </p:nvGraphicFramePr>
        <p:xfrm>
          <a:off x="5045837" y="1231120"/>
          <a:ext cx="328520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2" name="Equation" r:id="rId9" imgW="1574640" imgH="431640" progId="Equation.DSMT4">
                  <p:embed/>
                </p:oleObj>
              </mc:Choice>
              <mc:Fallback>
                <p:oleObj name="Equation" r:id="rId9" imgW="1574640" imgH="431640" progId="Equation.DSMT4">
                  <p:embed/>
                  <p:pic>
                    <p:nvPicPr>
                      <p:cNvPr id="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5837" y="1231120"/>
                        <a:ext cx="3285200" cy="79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411131"/>
              </p:ext>
            </p:extLst>
          </p:nvPr>
        </p:nvGraphicFramePr>
        <p:xfrm>
          <a:off x="5044214" y="2132856"/>
          <a:ext cx="3704250" cy="79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3" name="Equation" r:id="rId11" imgW="2019240" imgH="431640" progId="Equation.DSMT4">
                  <p:embed/>
                </p:oleObj>
              </mc:Choice>
              <mc:Fallback>
                <p:oleObj name="Equation" r:id="rId11" imgW="2019240" imgH="431640" progId="Equation.DSMT4">
                  <p:embed/>
                  <p:pic>
                    <p:nvPicPr>
                      <p:cNvPr id="2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44214" y="2132856"/>
                        <a:ext cx="3704250" cy="792000"/>
                      </a:xfrm>
                      <a:prstGeom prst="rect">
                        <a:avLst/>
                      </a:prstGeom>
                      <a:noFill/>
                      <a:ln>
                        <a:solidFill>
                          <a:srgbClr val="FF0000"/>
                        </a:solidFill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2"/>
          <p:cNvGraphicFramePr>
            <a:graphicFrameLocks noChangeAspect="1"/>
          </p:cNvGraphicFramePr>
          <p:nvPr/>
        </p:nvGraphicFramePr>
        <p:xfrm>
          <a:off x="152400" y="1143000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64" name="Visio" r:id="rId13" imgW="2014109" imgH="1137826" progId="Visio.Drawing.11">
                  <p:embed/>
                </p:oleObj>
              </mc:Choice>
              <mc:Fallback>
                <p:oleObj name="Visio" r:id="rId13" imgW="2014109" imgH="1137826" progId="Visio.Drawing.11">
                  <p:embed/>
                  <p:pic>
                    <p:nvPicPr>
                      <p:cNvPr id="8202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062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Text Box 2" descr="绿色大理石"/>
          <p:cNvSpPr txBox="1">
            <a:spLocks noChangeArrowheads="1"/>
          </p:cNvSpPr>
          <p:nvPr/>
        </p:nvSpPr>
        <p:spPr bwMode="auto">
          <a:xfrm>
            <a:off x="395288" y="620713"/>
            <a:ext cx="30956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marL="0" indent="0"/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</a:rPr>
              <a:t>能量转换关系</a:t>
            </a:r>
          </a:p>
        </p:txBody>
      </p:sp>
      <p:sp>
        <p:nvSpPr>
          <p:cNvPr id="169987" name="Text Box 3"/>
          <p:cNvSpPr txBox="1">
            <a:spLocks noChangeArrowheads="1"/>
          </p:cNvSpPr>
          <p:nvPr/>
        </p:nvSpPr>
        <p:spPr bwMode="auto">
          <a:xfrm>
            <a:off x="1431925" y="611663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endParaRPr kumimoji="1" lang="zh-CN" altLang="zh-CN" sz="24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1266" name="Text Box 18"/>
          <p:cNvSpPr txBox="1">
            <a:spLocks noChangeArrowheads="1"/>
          </p:cNvSpPr>
          <p:nvPr/>
        </p:nvSpPr>
        <p:spPr bwMode="auto">
          <a:xfrm>
            <a:off x="468313" y="3744913"/>
            <a:ext cx="43316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0 &lt; 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&lt; 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    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en-US" altLang="zh-CN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减小</a:t>
            </a:r>
            <a:r>
              <a:rPr kumimoji="1" lang="zh-CN" altLang="en-US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增加</a:t>
            </a:r>
            <a:r>
              <a:rPr kumimoji="1" lang="zh-CN" altLang="en-US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181267" name="Text Box 19"/>
          <p:cNvSpPr txBox="1">
            <a:spLocks noChangeArrowheads="1"/>
          </p:cNvSpPr>
          <p:nvPr/>
        </p:nvSpPr>
        <p:spPr bwMode="auto">
          <a:xfrm>
            <a:off x="5148064" y="3717032"/>
            <a:ext cx="34499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&gt; </a:t>
            </a:r>
            <a:r>
              <a:rPr kumimoji="1" lang="en-US" altLang="zh-CN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en-US" altLang="zh-CN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     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1" lang="en-US" altLang="zh-CN" b="0" i="1" baseline="-25000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减小</a:t>
            </a:r>
            <a:r>
              <a:rPr kumimoji="1" lang="zh-CN" altLang="en-US" sz="2400" b="0" i="1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，</a:t>
            </a:r>
            <a:r>
              <a:rPr kumimoji="1" lang="en-US" altLang="zh-CN" b="0" i="1" dirty="0" err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1" lang="en-US" altLang="zh-CN" sz="2400" b="0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减小</a:t>
            </a:r>
            <a:r>
              <a:rPr kumimoji="1" lang="en-US" altLang="zh-CN" sz="2400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4" name="Group 28"/>
          <p:cNvGrpSpPr>
            <a:grpSpLocks/>
          </p:cNvGrpSpPr>
          <p:nvPr/>
        </p:nvGrpSpPr>
        <p:grpSpPr bwMode="auto">
          <a:xfrm>
            <a:off x="5148263" y="4440238"/>
            <a:ext cx="3095625" cy="2011362"/>
            <a:chOff x="567" y="2477"/>
            <a:chExt cx="1950" cy="1267"/>
          </a:xfrm>
        </p:grpSpPr>
        <p:sp>
          <p:nvSpPr>
            <p:cNvPr id="170037" name="Line 29"/>
            <p:cNvSpPr>
              <a:spLocks noChangeShapeType="1"/>
            </p:cNvSpPr>
            <p:nvPr/>
          </p:nvSpPr>
          <p:spPr bwMode="auto">
            <a:xfrm>
              <a:off x="2210" y="247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38" name="Line 30"/>
            <p:cNvSpPr>
              <a:spLocks noChangeShapeType="1"/>
            </p:cNvSpPr>
            <p:nvPr/>
          </p:nvSpPr>
          <p:spPr bwMode="auto">
            <a:xfrm>
              <a:off x="2210" y="320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39" name="Line 31"/>
            <p:cNvSpPr>
              <a:spLocks noChangeShapeType="1"/>
            </p:cNvSpPr>
            <p:nvPr/>
          </p:nvSpPr>
          <p:spPr bwMode="auto">
            <a:xfrm>
              <a:off x="748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40" name="Line 32"/>
            <p:cNvSpPr>
              <a:spLocks noChangeShapeType="1"/>
            </p:cNvSpPr>
            <p:nvPr/>
          </p:nvSpPr>
          <p:spPr bwMode="auto">
            <a:xfrm>
              <a:off x="748" y="247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41" name="Line 33"/>
            <p:cNvSpPr>
              <a:spLocks noChangeShapeType="1"/>
            </p:cNvSpPr>
            <p:nvPr/>
          </p:nvSpPr>
          <p:spPr bwMode="auto">
            <a:xfrm flipH="1">
              <a:off x="748" y="297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42" name="Rectangle 34"/>
            <p:cNvSpPr>
              <a:spLocks noChangeArrowheads="1"/>
            </p:cNvSpPr>
            <p:nvPr/>
          </p:nvSpPr>
          <p:spPr bwMode="auto">
            <a:xfrm>
              <a:off x="1338" y="3475"/>
              <a:ext cx="3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43" name="Rectangle 35"/>
            <p:cNvSpPr>
              <a:spLocks noChangeArrowheads="1"/>
            </p:cNvSpPr>
            <p:nvPr/>
          </p:nvSpPr>
          <p:spPr bwMode="auto">
            <a:xfrm>
              <a:off x="2392" y="2886"/>
              <a:ext cx="1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44" name="Rectangle 36"/>
            <p:cNvSpPr>
              <a:spLocks noChangeArrowheads="1"/>
            </p:cNvSpPr>
            <p:nvPr/>
          </p:nvSpPr>
          <p:spPr bwMode="auto">
            <a:xfrm>
              <a:off x="930" y="279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45" name="Rectangle 37"/>
            <p:cNvSpPr>
              <a:spLocks noChangeArrowheads="1"/>
            </p:cNvSpPr>
            <p:nvPr/>
          </p:nvSpPr>
          <p:spPr bwMode="auto">
            <a:xfrm>
              <a:off x="567" y="2568"/>
              <a:ext cx="12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70046" name="Rectangle 38"/>
            <p:cNvSpPr>
              <a:spLocks noChangeArrowheads="1"/>
            </p:cNvSpPr>
            <p:nvPr/>
          </p:nvSpPr>
          <p:spPr bwMode="auto">
            <a:xfrm>
              <a:off x="567" y="3022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70047" name="Line 39"/>
            <p:cNvSpPr>
              <a:spLocks noChangeShapeType="1"/>
            </p:cNvSpPr>
            <p:nvPr/>
          </p:nvSpPr>
          <p:spPr bwMode="auto">
            <a:xfrm>
              <a:off x="748" y="247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0048" name="Group 40"/>
            <p:cNvGrpSpPr>
              <a:grpSpLocks/>
            </p:cNvGrpSpPr>
            <p:nvPr/>
          </p:nvGrpSpPr>
          <p:grpSpPr bwMode="auto">
            <a:xfrm>
              <a:off x="612" y="2885"/>
              <a:ext cx="240" cy="90"/>
              <a:chOff x="4604" y="2478"/>
              <a:chExt cx="240" cy="90"/>
            </a:xfrm>
          </p:grpSpPr>
          <p:sp>
            <p:nvSpPr>
              <p:cNvPr id="170054" name="Line 4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055" name="Line 4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0049" name="Group 43"/>
            <p:cNvGrpSpPr>
              <a:grpSpLocks/>
            </p:cNvGrpSpPr>
            <p:nvPr/>
          </p:nvGrpSpPr>
          <p:grpSpPr bwMode="auto">
            <a:xfrm rot="5400000">
              <a:off x="1756" y="2704"/>
              <a:ext cx="499" cy="590"/>
              <a:chOff x="476" y="663"/>
              <a:chExt cx="771" cy="862"/>
            </a:xfrm>
          </p:grpSpPr>
          <p:sp>
            <p:nvSpPr>
              <p:cNvPr id="170051" name="AutoShape 44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052" name="AutoShape 45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053" name="AutoShape 46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0050" name="Rectangle 47"/>
            <p:cNvSpPr>
              <a:spLocks noChangeArrowheads="1"/>
            </p:cNvSpPr>
            <p:nvPr/>
          </p:nvSpPr>
          <p:spPr bwMode="auto">
            <a:xfrm>
              <a:off x="1384" y="333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48"/>
          <p:cNvGrpSpPr>
            <a:grpSpLocks/>
          </p:cNvGrpSpPr>
          <p:nvPr/>
        </p:nvGrpSpPr>
        <p:grpSpPr bwMode="auto">
          <a:xfrm>
            <a:off x="1187450" y="4508500"/>
            <a:ext cx="3095625" cy="2011363"/>
            <a:chOff x="567" y="2477"/>
            <a:chExt cx="1950" cy="1267"/>
          </a:xfrm>
        </p:grpSpPr>
        <p:sp>
          <p:nvSpPr>
            <p:cNvPr id="170018" name="Line 49"/>
            <p:cNvSpPr>
              <a:spLocks noChangeShapeType="1"/>
            </p:cNvSpPr>
            <p:nvPr/>
          </p:nvSpPr>
          <p:spPr bwMode="auto">
            <a:xfrm>
              <a:off x="2210" y="2477"/>
              <a:ext cx="1" cy="2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19" name="Line 50"/>
            <p:cNvSpPr>
              <a:spLocks noChangeShapeType="1"/>
            </p:cNvSpPr>
            <p:nvPr/>
          </p:nvSpPr>
          <p:spPr bwMode="auto">
            <a:xfrm>
              <a:off x="2210" y="3203"/>
              <a:ext cx="0" cy="2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0" name="Line 51"/>
            <p:cNvSpPr>
              <a:spLocks noChangeShapeType="1"/>
            </p:cNvSpPr>
            <p:nvPr/>
          </p:nvSpPr>
          <p:spPr bwMode="auto">
            <a:xfrm>
              <a:off x="748" y="3430"/>
              <a:ext cx="14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1" name="Line 52"/>
            <p:cNvSpPr>
              <a:spLocks noChangeShapeType="1"/>
            </p:cNvSpPr>
            <p:nvPr/>
          </p:nvSpPr>
          <p:spPr bwMode="auto">
            <a:xfrm>
              <a:off x="748" y="2477"/>
              <a:ext cx="1" cy="42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2" name="Line 53"/>
            <p:cNvSpPr>
              <a:spLocks noChangeShapeType="1"/>
            </p:cNvSpPr>
            <p:nvPr/>
          </p:nvSpPr>
          <p:spPr bwMode="auto">
            <a:xfrm flipH="1">
              <a:off x="748" y="2976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023" name="Rectangle 54"/>
            <p:cNvSpPr>
              <a:spLocks noChangeArrowheads="1"/>
            </p:cNvSpPr>
            <p:nvPr/>
          </p:nvSpPr>
          <p:spPr bwMode="auto">
            <a:xfrm>
              <a:off x="1338" y="3475"/>
              <a:ext cx="34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24" name="Rectangle 55"/>
            <p:cNvSpPr>
              <a:spLocks noChangeArrowheads="1"/>
            </p:cNvSpPr>
            <p:nvPr/>
          </p:nvSpPr>
          <p:spPr bwMode="auto">
            <a:xfrm>
              <a:off x="2392" y="2886"/>
              <a:ext cx="1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25" name="Rectangle 56"/>
            <p:cNvSpPr>
              <a:spLocks noChangeArrowheads="1"/>
            </p:cNvSpPr>
            <p:nvPr/>
          </p:nvSpPr>
          <p:spPr bwMode="auto">
            <a:xfrm>
              <a:off x="930" y="2795"/>
              <a:ext cx="31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0026" name="Rectangle 57"/>
            <p:cNvSpPr>
              <a:spLocks noChangeArrowheads="1"/>
            </p:cNvSpPr>
            <p:nvPr/>
          </p:nvSpPr>
          <p:spPr bwMode="auto">
            <a:xfrm>
              <a:off x="567" y="2568"/>
              <a:ext cx="126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</p:txBody>
        </p:sp>
        <p:sp>
          <p:nvSpPr>
            <p:cNvPr id="170027" name="Rectangle 58"/>
            <p:cNvSpPr>
              <a:spLocks noChangeArrowheads="1"/>
            </p:cNvSpPr>
            <p:nvPr/>
          </p:nvSpPr>
          <p:spPr bwMode="auto">
            <a:xfrm>
              <a:off x="567" y="3022"/>
              <a:ext cx="112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-</a:t>
              </a:r>
            </a:p>
          </p:txBody>
        </p:sp>
        <p:sp>
          <p:nvSpPr>
            <p:cNvPr id="170028" name="Line 59"/>
            <p:cNvSpPr>
              <a:spLocks noChangeShapeType="1"/>
            </p:cNvSpPr>
            <p:nvPr/>
          </p:nvSpPr>
          <p:spPr bwMode="auto">
            <a:xfrm>
              <a:off x="748" y="2477"/>
              <a:ext cx="145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70029" name="Group 60"/>
            <p:cNvGrpSpPr>
              <a:grpSpLocks/>
            </p:cNvGrpSpPr>
            <p:nvPr/>
          </p:nvGrpSpPr>
          <p:grpSpPr bwMode="auto">
            <a:xfrm>
              <a:off x="612" y="2885"/>
              <a:ext cx="240" cy="90"/>
              <a:chOff x="4604" y="2478"/>
              <a:chExt cx="240" cy="90"/>
            </a:xfrm>
          </p:grpSpPr>
          <p:sp>
            <p:nvSpPr>
              <p:cNvPr id="170035" name="Line 61"/>
              <p:cNvSpPr>
                <a:spLocks noChangeShapeType="1"/>
              </p:cNvSpPr>
              <p:nvPr/>
            </p:nvSpPr>
            <p:spPr bwMode="auto">
              <a:xfrm>
                <a:off x="4604" y="247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0036" name="Line 62"/>
              <p:cNvSpPr>
                <a:spLocks noChangeShapeType="1"/>
              </p:cNvSpPr>
              <p:nvPr/>
            </p:nvSpPr>
            <p:spPr bwMode="auto">
              <a:xfrm>
                <a:off x="4604" y="2568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0030" name="Group 63"/>
            <p:cNvGrpSpPr>
              <a:grpSpLocks/>
            </p:cNvGrpSpPr>
            <p:nvPr/>
          </p:nvGrpSpPr>
          <p:grpSpPr bwMode="auto">
            <a:xfrm rot="5400000">
              <a:off x="1756" y="2704"/>
              <a:ext cx="499" cy="590"/>
              <a:chOff x="476" y="663"/>
              <a:chExt cx="771" cy="862"/>
            </a:xfrm>
          </p:grpSpPr>
          <p:sp>
            <p:nvSpPr>
              <p:cNvPr id="170032" name="AutoShape 64"/>
              <p:cNvSpPr>
                <a:spLocks noChangeArrowheads="1"/>
              </p:cNvSpPr>
              <p:nvPr/>
            </p:nvSpPr>
            <p:spPr bwMode="auto">
              <a:xfrm>
                <a:off x="476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033" name="AutoShape 65"/>
              <p:cNvSpPr>
                <a:spLocks noChangeArrowheads="1"/>
              </p:cNvSpPr>
              <p:nvPr/>
            </p:nvSpPr>
            <p:spPr bwMode="auto">
              <a:xfrm>
                <a:off x="703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034" name="AutoShape 66"/>
              <p:cNvSpPr>
                <a:spLocks noChangeArrowheads="1"/>
              </p:cNvSpPr>
              <p:nvPr/>
            </p:nvSpPr>
            <p:spPr bwMode="auto">
              <a:xfrm>
                <a:off x="930" y="663"/>
                <a:ext cx="317" cy="862"/>
              </a:xfrm>
              <a:custGeom>
                <a:avLst/>
                <a:gdLst>
                  <a:gd name="T0" fmla="*/ 159 w 21600"/>
                  <a:gd name="T1" fmla="*/ 0 h 21600"/>
                  <a:gd name="T2" fmla="*/ 39 w 21600"/>
                  <a:gd name="T3" fmla="*/ 148 h 21600"/>
                  <a:gd name="T4" fmla="*/ 159 w 21600"/>
                  <a:gd name="T5" fmla="*/ 0 h 21600"/>
                  <a:gd name="T6" fmla="*/ 278 w 21600"/>
                  <a:gd name="T7" fmla="*/ 14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1295 w 21600"/>
                  <a:gd name="T13" fmla="*/ 0 h 21600"/>
                  <a:gd name="T14" fmla="*/ 20305 w 21600"/>
                  <a:gd name="T15" fmla="*/ 5713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646" y="3717"/>
                    </a:moveTo>
                    <a:cubicBezTo>
                      <a:pt x="4698" y="1356"/>
                      <a:pt x="7672" y="-1"/>
                      <a:pt x="10800" y="0"/>
                    </a:cubicBezTo>
                    <a:cubicBezTo>
                      <a:pt x="13927" y="0"/>
                      <a:pt x="16901" y="1356"/>
                      <a:pt x="18953" y="3717"/>
                    </a:cubicBezTo>
                    <a:cubicBezTo>
                      <a:pt x="16901" y="1356"/>
                      <a:pt x="13927" y="-1"/>
                      <a:pt x="10799" y="0"/>
                    </a:cubicBezTo>
                    <a:cubicBezTo>
                      <a:pt x="7672" y="0"/>
                      <a:pt x="4698" y="1356"/>
                      <a:pt x="2646" y="3717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764700"/>
                  </a:gs>
                  <a:gs pos="50000">
                    <a:srgbClr val="FF9900"/>
                  </a:gs>
                  <a:gs pos="100000">
                    <a:srgbClr val="764700"/>
                  </a:gs>
                </a:gsLst>
                <a:lin ang="5400000" scaled="1"/>
              </a:gradFill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1pPr>
                <a:lvl2pPr marL="742950" indent="-28575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2pPr>
                <a:lvl3pPr marL="11430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3pPr>
                <a:lvl4pPr marL="16002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4pPr>
                <a:lvl5pPr marL="2057400" indent="-228600" eaLnBrk="0" hangingPunct="0"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rgbClr val="FFFF00"/>
                    </a:solidFill>
                    <a:latin typeface="Arial" panose="020B0604020202020204" pitchFamily="34" charset="0"/>
                    <a:ea typeface="楷体_GB2312" pitchFamily="49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0031" name="Rectangle 67"/>
            <p:cNvSpPr>
              <a:spLocks noChangeArrowheads="1"/>
            </p:cNvSpPr>
            <p:nvPr/>
          </p:nvSpPr>
          <p:spPr bwMode="auto">
            <a:xfrm>
              <a:off x="1384" y="3339"/>
              <a:ext cx="317" cy="1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81316" name="AutoShape 68"/>
          <p:cNvSpPr>
            <a:spLocks noChangeArrowheads="1"/>
          </p:cNvSpPr>
          <p:nvPr/>
        </p:nvSpPr>
        <p:spPr bwMode="auto">
          <a:xfrm rot="10800000">
            <a:off x="6732588" y="5016500"/>
            <a:ext cx="720725" cy="503238"/>
          </a:xfrm>
          <a:custGeom>
            <a:avLst/>
            <a:gdLst>
              <a:gd name="T0" fmla="*/ 543714 w 21600"/>
              <a:gd name="T1" fmla="*/ 0 h 21600"/>
              <a:gd name="T2" fmla="*/ 366702 w 21600"/>
              <a:gd name="T3" fmla="*/ 149224 h 21600"/>
              <a:gd name="T4" fmla="*/ 0 w 21600"/>
              <a:gd name="T5" fmla="*/ 474838 h 21600"/>
              <a:gd name="T6" fmla="*/ 288123 w 21600"/>
              <a:gd name="T7" fmla="*/ 503238 h 21600"/>
              <a:gd name="T8" fmla="*/ 576246 w 21600"/>
              <a:gd name="T9" fmla="*/ 344951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9161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1317" name="AutoShape 69"/>
          <p:cNvSpPr>
            <a:spLocks noChangeArrowheads="1"/>
          </p:cNvSpPr>
          <p:nvPr/>
        </p:nvSpPr>
        <p:spPr bwMode="auto">
          <a:xfrm flipV="1">
            <a:off x="6011863" y="5016500"/>
            <a:ext cx="720725" cy="503238"/>
          </a:xfrm>
          <a:custGeom>
            <a:avLst/>
            <a:gdLst>
              <a:gd name="T0" fmla="*/ 543714 w 21600"/>
              <a:gd name="T1" fmla="*/ 0 h 21600"/>
              <a:gd name="T2" fmla="*/ 366702 w 21600"/>
              <a:gd name="T3" fmla="*/ 149224 h 21600"/>
              <a:gd name="T4" fmla="*/ 0 w 21600"/>
              <a:gd name="T5" fmla="*/ 474838 h 21600"/>
              <a:gd name="T6" fmla="*/ 288123 w 21600"/>
              <a:gd name="T7" fmla="*/ 503238 h 21600"/>
              <a:gd name="T8" fmla="*/ 576246 w 21600"/>
              <a:gd name="T9" fmla="*/ 344951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9161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95" y="0"/>
                </a:moveTo>
                <a:lnTo>
                  <a:pt x="10990" y="6405"/>
                </a:lnTo>
                <a:lnTo>
                  <a:pt x="15320" y="6405"/>
                </a:lnTo>
                <a:lnTo>
                  <a:pt x="15320" y="19161"/>
                </a:lnTo>
                <a:lnTo>
                  <a:pt x="0" y="19161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1318" name="AutoShape 70"/>
          <p:cNvSpPr>
            <a:spLocks noChangeArrowheads="1"/>
          </p:cNvSpPr>
          <p:nvPr/>
        </p:nvSpPr>
        <p:spPr bwMode="auto">
          <a:xfrm flipV="1">
            <a:off x="2266950" y="5160963"/>
            <a:ext cx="720725" cy="503237"/>
          </a:xfrm>
          <a:custGeom>
            <a:avLst/>
            <a:gdLst>
              <a:gd name="T0" fmla="*/ 541344 w 21600"/>
              <a:gd name="T1" fmla="*/ 0 h 21600"/>
              <a:gd name="T2" fmla="*/ 361931 w 21600"/>
              <a:gd name="T3" fmla="*/ 149224 h 21600"/>
              <a:gd name="T4" fmla="*/ 0 w 21600"/>
              <a:gd name="T5" fmla="*/ 472763 h 21600"/>
              <a:gd name="T6" fmla="*/ 288123 w 21600"/>
              <a:gd name="T7" fmla="*/ 503237 h 21600"/>
              <a:gd name="T8" fmla="*/ 576246 w 21600"/>
              <a:gd name="T9" fmla="*/ 344950 h 21600"/>
              <a:gd name="T10" fmla="*/ 720725 w 21600"/>
              <a:gd name="T11" fmla="*/ 149224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8982 h 21600"/>
              <a:gd name="T20" fmla="*/ 17270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6224" y="0"/>
                </a:moveTo>
                <a:lnTo>
                  <a:pt x="10847" y="6405"/>
                </a:lnTo>
                <a:lnTo>
                  <a:pt x="15177" y="6405"/>
                </a:lnTo>
                <a:lnTo>
                  <a:pt x="15177" y="18982"/>
                </a:lnTo>
                <a:lnTo>
                  <a:pt x="0" y="18982"/>
                </a:lnTo>
                <a:lnTo>
                  <a:pt x="0" y="21600"/>
                </a:lnTo>
                <a:lnTo>
                  <a:pt x="17270" y="21600"/>
                </a:lnTo>
                <a:lnTo>
                  <a:pt x="17270" y="6405"/>
                </a:lnTo>
                <a:lnTo>
                  <a:pt x="21600" y="6405"/>
                </a:lnTo>
                <a:close/>
              </a:path>
            </a:pathLst>
          </a:cu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1319" name="AutoShape 71"/>
          <p:cNvSpPr>
            <a:spLocks noChangeArrowheads="1"/>
          </p:cNvSpPr>
          <p:nvPr/>
        </p:nvSpPr>
        <p:spPr bwMode="auto">
          <a:xfrm>
            <a:off x="2197100" y="4946650"/>
            <a:ext cx="1150938" cy="141288"/>
          </a:xfrm>
          <a:prstGeom prst="rightArrow">
            <a:avLst>
              <a:gd name="adj1" fmla="val 50000"/>
              <a:gd name="adj2" fmla="val 203651"/>
            </a:avLst>
          </a:prstGeom>
          <a:solidFill>
            <a:srgbClr val="00CC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63" name="对象 6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602952"/>
              </p:ext>
            </p:extLst>
          </p:nvPr>
        </p:nvGraphicFramePr>
        <p:xfrm>
          <a:off x="4023519" y="527296"/>
          <a:ext cx="3976687" cy="288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1" name="Visio" r:id="rId3" imgW="1987963" imgH="1443609" progId="Visio.Drawing.11">
                  <p:embed/>
                </p:oleObj>
              </mc:Choice>
              <mc:Fallback>
                <p:oleObj name="Visio" r:id="rId3" imgW="1987963" imgH="1443609" progId="Visio.Drawing.11">
                  <p:embed/>
                  <p:pic>
                    <p:nvPicPr>
                      <p:cNvPr id="4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3519" y="527296"/>
                        <a:ext cx="3976687" cy="288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455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81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18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8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250" grpId="0"/>
      <p:bldP spid="181266" grpId="0" build="p" autoUpdateAnimBg="0"/>
      <p:bldP spid="181267" grpId="0" build="p" autoUpdateAnimBg="0"/>
      <p:bldP spid="181316" grpId="0" animBg="1"/>
      <p:bldP spid="181317" grpId="0" animBg="1"/>
      <p:bldP spid="181318" grpId="0" animBg="1"/>
      <p:bldP spid="1813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E0E82F-F8F1-4EC3-B635-7EB70B06373A}" type="datetime1">
              <a:rPr lang="zh-CN" altLang="en-US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2021/4/28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FF6600"/>
                </a:solidFill>
                <a:ea typeface="宋体" panose="02010600030101010101" pitchFamily="2" charset="-122"/>
              </a:rPr>
              <a:t>电路理论</a:t>
            </a:r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2873FB-3A52-4864-B458-AF52E280D1EB}" type="slidenum">
              <a:rPr lang="en-US" altLang="zh-CN" sz="1400" smtClean="0">
                <a:solidFill>
                  <a:srgbClr val="FF6600"/>
                </a:solidFill>
                <a:ea typeface="宋体" panose="02010600030101010101" pitchFamily="2" charset="-122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>
              <a:solidFill>
                <a:srgbClr val="FF66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922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028823"/>
              </p:ext>
            </p:extLst>
          </p:nvPr>
        </p:nvGraphicFramePr>
        <p:xfrm>
          <a:off x="4422180" y="2717205"/>
          <a:ext cx="411162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7" name="Equation" r:id="rId3" imgW="2057400" imgH="292100" progId="Equation.3">
                  <p:embed/>
                </p:oleObj>
              </mc:Choice>
              <mc:Fallback>
                <p:oleObj name="Equation" r:id="rId3" imgW="2057400" imgH="292100" progId="Equation.3">
                  <p:embed/>
                  <p:pic>
                    <p:nvPicPr>
                      <p:cNvPr id="9221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180" y="2717205"/>
                        <a:ext cx="411162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14382" name="Object 14"/>
              <p:cNvSpPr txBox="1"/>
              <p:nvPr/>
            </p:nvSpPr>
            <p:spPr bwMode="auto">
              <a:xfrm>
                <a:off x="1559762" y="3315958"/>
                <a:ext cx="7753660" cy="482600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b>
                        <m:sSubPr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通常写成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func>
                        <m:func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func>
                      <m:sSub>
                        <m:sSubPr>
                          <m:ctrlP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zh-CN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14382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59762" y="3315958"/>
                <a:ext cx="7753660" cy="482600"/>
              </a:xfrm>
              <a:prstGeom prst="rect">
                <a:avLst/>
              </a:prstGeom>
              <a:blipFill>
                <a:blip r:embed="rId5"/>
                <a:stretch>
                  <a:fillRect b="-13924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223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373980"/>
              </p:ext>
            </p:extLst>
          </p:nvPr>
        </p:nvGraphicFramePr>
        <p:xfrm>
          <a:off x="4725392" y="1487885"/>
          <a:ext cx="14224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8" name="Equation" r:id="rId6" imgW="682104" imgH="209632" progId="Equation.3">
                  <p:embed/>
                </p:oleObj>
              </mc:Choice>
              <mc:Fallback>
                <p:oleObj name="Equation" r:id="rId6" imgW="682104" imgH="209632" progId="Equation.3">
                  <p:embed/>
                  <p:pic>
                    <p:nvPicPr>
                      <p:cNvPr id="9223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392" y="1487885"/>
                        <a:ext cx="14224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4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26898"/>
              </p:ext>
            </p:extLst>
          </p:nvPr>
        </p:nvGraphicFramePr>
        <p:xfrm>
          <a:off x="6300192" y="1284685"/>
          <a:ext cx="1625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99" name="Equation" r:id="rId8" imgW="780936" imgH="415372" progId="Equation.3">
                  <p:embed/>
                </p:oleObj>
              </mc:Choice>
              <mc:Fallback>
                <p:oleObj name="Equation" r:id="rId8" imgW="780936" imgH="415372" progId="Equation.3">
                  <p:embed/>
                  <p:pic>
                    <p:nvPicPr>
                      <p:cNvPr id="9224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192" y="1284685"/>
                        <a:ext cx="1625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88" name="Rectangle 20"/>
          <p:cNvSpPr>
            <a:spLocks noChangeArrowheads="1"/>
          </p:cNvSpPr>
          <p:nvPr/>
        </p:nvSpPr>
        <p:spPr bwMode="auto">
          <a:xfrm>
            <a:off x="4617442" y="840979"/>
            <a:ext cx="3365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underdamped——</a:t>
            </a:r>
            <a:r>
              <a:rPr lang="zh-CN" altLang="en-US" sz="2400" dirty="0">
                <a:solidFill>
                  <a:schemeClr val="hlink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欠阻尼</a:t>
            </a:r>
          </a:p>
        </p:txBody>
      </p:sp>
      <p:sp>
        <p:nvSpPr>
          <p:cNvPr id="25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>
              <a:defRPr/>
            </a:pPr>
            <a:r>
              <a:rPr lang="en-US" altLang="zh-CN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9.2 </a:t>
            </a: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隶书" panose="02010509060101010101" pitchFamily="49" charset="-122"/>
              </a:rPr>
              <a:t>二阶电路的零输入响应</a:t>
            </a:r>
            <a:endParaRPr lang="en-US" altLang="zh-CN" sz="2800" dirty="0">
              <a:effectLst>
                <a:outerShdw blurRad="38100" dist="38100" dir="2700000" algn="tl">
                  <a:srgbClr val="C0C0C0"/>
                </a:outerShdw>
              </a:effectLst>
              <a:ea typeface="隶书" panose="02010509060101010101" pitchFamily="49" charset="-122"/>
            </a:endParaRPr>
          </a:p>
        </p:txBody>
      </p:sp>
      <p:graphicFrame>
        <p:nvGraphicFramePr>
          <p:cNvPr id="9228" name="Object 42"/>
          <p:cNvGraphicFramePr>
            <a:graphicFrameLocks noChangeAspect="1"/>
          </p:cNvGraphicFramePr>
          <p:nvPr/>
        </p:nvGraphicFramePr>
        <p:xfrm>
          <a:off x="152400" y="1143000"/>
          <a:ext cx="3970338" cy="221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0" name="Visio" r:id="rId10" imgW="2014109" imgH="1137826" progId="Visio.Drawing.11">
                  <p:embed/>
                </p:oleObj>
              </mc:Choice>
              <mc:Fallback>
                <p:oleObj name="Visio" r:id="rId10" imgW="2014109" imgH="1137826" progId="Visio.Drawing.11">
                  <p:embed/>
                  <p:pic>
                    <p:nvPicPr>
                      <p:cNvPr id="9228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143000"/>
                        <a:ext cx="3970338" cy="221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9" name="Rectangle 7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ea typeface="隶书" panose="02010509060101010101" pitchFamily="49" charset="-122"/>
            </a:endParaRPr>
          </a:p>
        </p:txBody>
      </p:sp>
      <p:graphicFrame>
        <p:nvGraphicFramePr>
          <p:cNvPr id="1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907782"/>
              </p:ext>
            </p:extLst>
          </p:nvPr>
        </p:nvGraphicFramePr>
        <p:xfrm>
          <a:off x="4211960" y="2154882"/>
          <a:ext cx="4687888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1" name="Equation" r:id="rId12" imgW="2463480" imgH="291960" progId="Equation.DSMT4">
                  <p:embed/>
                </p:oleObj>
              </mc:Choice>
              <mc:Fallback>
                <p:oleObj name="Equation" r:id="rId12" imgW="2463480" imgH="291960" progId="Equation.DSMT4">
                  <p:embed/>
                  <p:pic>
                    <p:nvPicPr>
                      <p:cNvPr id="182278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960" y="2154882"/>
                        <a:ext cx="4687888" cy="554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403233"/>
              </p:ext>
            </p:extLst>
          </p:nvPr>
        </p:nvGraphicFramePr>
        <p:xfrm>
          <a:off x="179512" y="3771219"/>
          <a:ext cx="6496645" cy="1331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2" name="Equation" r:id="rId14" imgW="3340080" imgH="685800" progId="Equation.DSMT4">
                  <p:embed/>
                </p:oleObj>
              </mc:Choice>
              <mc:Fallback>
                <p:oleObj name="Equation" r:id="rId14" imgW="3340080" imgH="685800" progId="Equation.DSMT4">
                  <p:embed/>
                  <p:pic>
                    <p:nvPicPr>
                      <p:cNvPr id="18329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3771219"/>
                        <a:ext cx="6496645" cy="13316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660613"/>
              </p:ext>
            </p:extLst>
          </p:nvPr>
        </p:nvGraphicFramePr>
        <p:xfrm>
          <a:off x="1164214" y="5070281"/>
          <a:ext cx="340201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Equation" r:id="rId16" imgW="1600200" imgH="393480" progId="Equation.DSMT4">
                  <p:embed/>
                </p:oleObj>
              </mc:Choice>
              <mc:Fallback>
                <p:oleObj name="Equation" r:id="rId16" imgW="1600200" imgH="393480" progId="Equation.DSMT4">
                  <p:embed/>
                  <p:pic>
                    <p:nvPicPr>
                      <p:cNvPr id="183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4214" y="5070281"/>
                        <a:ext cx="3402013" cy="8382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4"/>
          <p:cNvGrpSpPr>
            <a:grpSpLocks/>
          </p:cNvGrpSpPr>
          <p:nvPr/>
        </p:nvGrpSpPr>
        <p:grpSpPr bwMode="auto">
          <a:xfrm>
            <a:off x="6827309" y="3914817"/>
            <a:ext cx="1843088" cy="1919288"/>
            <a:chOff x="4059" y="1888"/>
            <a:chExt cx="1161" cy="1209"/>
          </a:xfrm>
        </p:grpSpPr>
        <p:sp>
          <p:nvSpPr>
            <p:cNvPr id="22" name="Line 5"/>
            <p:cNvSpPr>
              <a:spLocks noChangeShapeType="1"/>
            </p:cNvSpPr>
            <p:nvPr/>
          </p:nvSpPr>
          <p:spPr bwMode="auto">
            <a:xfrm>
              <a:off x="4873" y="1888"/>
              <a:ext cx="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Line 6"/>
            <p:cNvSpPr>
              <a:spLocks noChangeShapeType="1"/>
            </p:cNvSpPr>
            <p:nvPr/>
          </p:nvSpPr>
          <p:spPr bwMode="auto">
            <a:xfrm>
              <a:off x="4153" y="2800"/>
              <a:ext cx="72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Line 7"/>
            <p:cNvSpPr>
              <a:spLocks noChangeShapeType="1"/>
            </p:cNvSpPr>
            <p:nvPr/>
          </p:nvSpPr>
          <p:spPr bwMode="auto">
            <a:xfrm flipH="1">
              <a:off x="4153" y="1888"/>
              <a:ext cx="720" cy="9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Text Box 9"/>
            <p:cNvSpPr txBox="1">
              <a:spLocks noChangeArrowheads="1"/>
            </p:cNvSpPr>
            <p:nvPr/>
          </p:nvSpPr>
          <p:spPr bwMode="auto">
            <a:xfrm>
              <a:off x="4441" y="2767"/>
              <a:ext cx="235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α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10"/>
            <p:cNvSpPr txBox="1">
              <a:spLocks noChangeArrowheads="1"/>
            </p:cNvSpPr>
            <p:nvPr/>
          </p:nvSpPr>
          <p:spPr bwMode="auto">
            <a:xfrm>
              <a:off x="4868" y="2179"/>
              <a:ext cx="3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b="0" i="1" baseline="-25000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d</a:t>
              </a:r>
              <a:endParaRPr kumimoji="1" lang="en-US" altLang="zh-CN" b="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4059" y="2069"/>
              <a:ext cx="61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kumimoji="1" lang="en-US" altLang="zh-CN" b="0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ω</a:t>
              </a:r>
              <a:r>
                <a:rPr kumimoji="1" lang="en-US" altLang="zh-CN" b="0" baseline="-25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1" lang="en-US" altLang="zh-CN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Freeform 12"/>
            <p:cNvSpPr>
              <a:spLocks/>
            </p:cNvSpPr>
            <p:nvPr/>
          </p:nvSpPr>
          <p:spPr bwMode="auto">
            <a:xfrm>
              <a:off x="4297" y="2608"/>
              <a:ext cx="80" cy="192"/>
            </a:xfrm>
            <a:custGeom>
              <a:avLst/>
              <a:gdLst>
                <a:gd name="T0" fmla="*/ 0 w 80"/>
                <a:gd name="T1" fmla="*/ 0 h 192"/>
                <a:gd name="T2" fmla="*/ 72 w 80"/>
                <a:gd name="T3" fmla="*/ 108 h 192"/>
                <a:gd name="T4" fmla="*/ 48 w 80"/>
                <a:gd name="T5" fmla="*/ 192 h 192"/>
                <a:gd name="T6" fmla="*/ 0 60000 65536"/>
                <a:gd name="T7" fmla="*/ 0 60000 65536"/>
                <a:gd name="T8" fmla="*/ 0 60000 65536"/>
                <a:gd name="T9" fmla="*/ 0 w 80"/>
                <a:gd name="T10" fmla="*/ 0 h 192"/>
                <a:gd name="T11" fmla="*/ 80 w 80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0" h="192">
                  <a:moveTo>
                    <a:pt x="0" y="0"/>
                  </a:moveTo>
                  <a:cubicBezTo>
                    <a:pt x="12" y="18"/>
                    <a:pt x="64" y="76"/>
                    <a:pt x="72" y="108"/>
                  </a:cubicBezTo>
                  <a:cubicBezTo>
                    <a:pt x="80" y="140"/>
                    <a:pt x="53" y="175"/>
                    <a:pt x="48" y="192"/>
                  </a:cubicBezTo>
                </a:path>
              </a:pathLst>
            </a:cu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 Box 13"/>
            <p:cNvSpPr txBox="1">
              <a:spLocks noChangeArrowheads="1"/>
            </p:cNvSpPr>
            <p:nvPr/>
          </p:nvSpPr>
          <p:spPr bwMode="auto">
            <a:xfrm>
              <a:off x="4351" y="2432"/>
              <a:ext cx="22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1pPr>
              <a:lvl2pPr marL="742950" indent="-28575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2pPr>
              <a:lvl3pPr marL="11430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3pPr>
              <a:lvl4pPr marL="16002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4pPr>
              <a:lvl5pPr marL="2057400" indent="-228600" eaLnBrk="0" hangingPunct="0"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FFFF00"/>
                  </a:solidFill>
                  <a:latin typeface="Arial" panose="020B0604020202020204" pitchFamily="34" charset="0"/>
                  <a:ea typeface="楷体_GB2312" pitchFamily="49" charset="-122"/>
                </a:defRPr>
              </a:lvl9pPr>
            </a:lstStyle>
            <a:p>
              <a:r>
                <a:rPr lang="en-US" altLang="zh-CN" b="0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θ</a:t>
              </a:r>
              <a:endParaRPr kumimoji="1"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3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423417"/>
              </p:ext>
            </p:extLst>
          </p:nvPr>
        </p:nvGraphicFramePr>
        <p:xfrm>
          <a:off x="1124893" y="5857131"/>
          <a:ext cx="1376362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18" imgW="672840" imgH="431640" progId="Equation.DSMT4">
                  <p:embed/>
                </p:oleObj>
              </mc:Choice>
              <mc:Fallback>
                <p:oleObj name="Equation" r:id="rId18" imgW="672840" imgH="431640" progId="Equation.DSMT4">
                  <p:embed/>
                  <p:pic>
                    <p:nvPicPr>
                      <p:cNvPr id="18331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4893" y="5857131"/>
                        <a:ext cx="1376362" cy="884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238707"/>
              </p:ext>
            </p:extLst>
          </p:nvPr>
        </p:nvGraphicFramePr>
        <p:xfrm>
          <a:off x="2843808" y="5821188"/>
          <a:ext cx="14922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5" name="Equation" r:id="rId20" imgW="647640" imgH="431640" progId="Equation.DSMT4">
                  <p:embed/>
                </p:oleObj>
              </mc:Choice>
              <mc:Fallback>
                <p:oleObj name="Equation" r:id="rId20" imgW="647640" imgH="431640" progId="Equation.DSMT4">
                  <p:embed/>
                  <p:pic>
                    <p:nvPicPr>
                      <p:cNvPr id="18331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5821188"/>
                        <a:ext cx="149225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AutoShape 24" descr="羊皮纸"/>
          <p:cNvSpPr>
            <a:spLocks noChangeArrowheads="1"/>
          </p:cNvSpPr>
          <p:nvPr/>
        </p:nvSpPr>
        <p:spPr bwMode="auto">
          <a:xfrm>
            <a:off x="6854292" y="5847782"/>
            <a:ext cx="2159000" cy="865188"/>
          </a:xfrm>
          <a:prstGeom prst="wedgeRoundRectCallout">
            <a:avLst>
              <a:gd name="adj1" fmla="val 2134"/>
              <a:gd name="adj2" fmla="val -109264"/>
              <a:gd name="adj3" fmla="val 16667"/>
            </a:avLst>
          </a:prstGeom>
          <a:blipFill dpi="0" rotWithShape="1">
            <a:blip r:embed="rId2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FFFF00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algn="ctr" eaLnBrk="1" hangingPunct="1"/>
            <a:r>
              <a:rPr kumimoji="1" lang="en-US" altLang="zh-CN" sz="2400" i="1" dirty="0" err="1">
                <a:solidFill>
                  <a:schemeClr val="tx1"/>
                </a:solidFill>
                <a:ea typeface="仿宋_GB2312" pitchFamily="49" charset="-122"/>
              </a:rPr>
              <a:t>ω</a:t>
            </a:r>
            <a:r>
              <a:rPr kumimoji="1" lang="en-US" altLang="zh-CN" sz="2400" i="1" baseline="-25000" dirty="0" err="1">
                <a:solidFill>
                  <a:schemeClr val="tx1"/>
                </a:solidFill>
                <a:ea typeface="仿宋_GB2312" pitchFamily="49" charset="-122"/>
              </a:rPr>
              <a:t>d</a:t>
            </a:r>
            <a:r>
              <a:rPr kumimoji="1" lang="zh-CN" altLang="en-US" sz="2400" i="1" dirty="0">
                <a:solidFill>
                  <a:schemeClr val="tx1"/>
                </a:solidFill>
                <a:ea typeface="仿宋_GB2312" pitchFamily="49" charset="-122"/>
              </a:rPr>
              <a:t>，</a:t>
            </a:r>
            <a:r>
              <a:rPr kumimoji="1" lang="en-US" altLang="zh-CN" sz="2400" i="1" dirty="0">
                <a:solidFill>
                  <a:schemeClr val="tx1"/>
                </a:solidFill>
                <a:ea typeface="仿宋_GB2312" pitchFamily="49" charset="-122"/>
              </a:rPr>
              <a:t>ω</a:t>
            </a:r>
            <a:r>
              <a:rPr kumimoji="1" lang="zh-CN" altLang="en-US" sz="2400" baseline="-25000" dirty="0">
                <a:solidFill>
                  <a:schemeClr val="tx1"/>
                </a:solidFill>
                <a:ea typeface="仿宋_GB2312" pitchFamily="49" charset="-122"/>
              </a:rPr>
              <a:t>０</a:t>
            </a:r>
            <a:r>
              <a:rPr kumimoji="1" lang="zh-CN" altLang="en-US" sz="2400" i="1" dirty="0">
                <a:solidFill>
                  <a:schemeClr val="tx1"/>
                </a:solidFill>
                <a:ea typeface="仿宋_GB2312" pitchFamily="49" charset="-122"/>
              </a:rPr>
              <a:t>，</a:t>
            </a:r>
            <a:r>
              <a:rPr kumimoji="1" lang="en-US" altLang="zh-CN" sz="2400" i="1" dirty="0">
                <a:solidFill>
                  <a:schemeClr val="tx1"/>
                </a:solidFill>
                <a:ea typeface="仿宋_GB2312" pitchFamily="49" charset="-122"/>
              </a:rPr>
              <a:t>α</a:t>
            </a:r>
            <a:r>
              <a:rPr kumimoji="1" lang="zh-CN" altLang="en-US" dirty="0">
                <a:solidFill>
                  <a:schemeClr val="tx1"/>
                </a:solidFill>
                <a:latin typeface="楷体_GB2312" pitchFamily="49" charset="-122"/>
              </a:rPr>
              <a:t>的关系</a:t>
            </a:r>
          </a:p>
        </p:txBody>
      </p:sp>
    </p:spTree>
    <p:extLst>
      <p:ext uri="{BB962C8B-B14F-4D97-AF65-F5344CB8AC3E}">
        <p14:creationId xmlns:p14="http://schemas.microsoft.com/office/powerpoint/2010/main" val="390340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4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4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82" grpId="0"/>
      <p:bldP spid="314388" grpId="0" autoUpdateAnimBg="0"/>
      <p:bldP spid="3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3300"/>
      </a:hlink>
      <a:folHlink>
        <a:srgbClr val="FF3300"/>
      </a:folHlink>
    </a:clrScheme>
    <a:fontScheme name="默认设计模板">
      <a:majorFont>
        <a:latin typeface="Times New Roman"/>
        <a:ea typeface="华文新魏"/>
        <a:cs typeface=""/>
      </a:majorFont>
      <a:minorFont>
        <a:latin typeface="Times New Roman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隶书" panose="020105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13765</TotalTime>
  <Words>1671</Words>
  <Application>Microsoft Office PowerPoint</Application>
  <PresentationFormat>全屏显示(4:3)</PresentationFormat>
  <Paragraphs>367</Paragraphs>
  <Slides>42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仿宋_GB2312</vt:lpstr>
      <vt:lpstr>华文新魏</vt:lpstr>
      <vt:lpstr>华文中宋</vt:lpstr>
      <vt:lpstr>楷体_GB2312</vt:lpstr>
      <vt:lpstr>隶书</vt:lpstr>
      <vt:lpstr>宋体</vt:lpstr>
      <vt:lpstr>Arial</vt:lpstr>
      <vt:lpstr>Cambria Math</vt:lpstr>
      <vt:lpstr>Symbol</vt:lpstr>
      <vt:lpstr>Times New Roman</vt:lpstr>
      <vt:lpstr>默认设计模板</vt:lpstr>
      <vt:lpstr>Visio</vt:lpstr>
      <vt:lpstr>Equation</vt:lpstr>
      <vt:lpstr>公式</vt:lpstr>
      <vt:lpstr>Equation.DSMT4</vt:lpstr>
      <vt:lpstr>PowerPoint 演示文稿</vt:lpstr>
      <vt:lpstr>PowerPoint 演示文稿</vt:lpstr>
      <vt:lpstr>9.2 二阶电路（RLC串联）的零输入响应</vt:lpstr>
      <vt:lpstr>9.2 二阶电路（RLC串联）的零输入响应</vt:lpstr>
      <vt:lpstr>9.2 二阶电路的零输入响应</vt:lpstr>
      <vt:lpstr>9.2 二阶电路的零输入响应</vt:lpstr>
      <vt:lpstr>9.2 二阶电路的零输入响应</vt:lpstr>
      <vt:lpstr>PowerPoint 演示文稿</vt:lpstr>
      <vt:lpstr>9.2 二阶电路的零输入响应</vt:lpstr>
      <vt:lpstr>PowerPoint 演示文稿</vt:lpstr>
      <vt:lpstr>PowerPoint 演示文稿</vt:lpstr>
      <vt:lpstr>PowerPoint 演示文稿</vt:lpstr>
      <vt:lpstr>PowerPoint 演示文稿</vt:lpstr>
      <vt:lpstr>9.2 二阶电路的零输入响应</vt:lpstr>
      <vt:lpstr>9.2 二阶电路的零输入响应</vt:lpstr>
      <vt:lpstr>9.2 二阶电路的零输入响应</vt:lpstr>
      <vt:lpstr>9.2 二阶电路的零输入响应</vt:lpstr>
      <vt:lpstr>9.2 二阶电路的零输入响应</vt:lpstr>
      <vt:lpstr>9.2 二阶电路的零输入响应</vt:lpstr>
      <vt:lpstr>PowerPoint 演示文稿</vt:lpstr>
      <vt:lpstr>PowerPoint 演示文稿</vt:lpstr>
      <vt:lpstr>PowerPoint 演示文稿</vt:lpstr>
      <vt:lpstr>RLC串联二阶电路补充说明</vt:lpstr>
      <vt:lpstr>PowerPoint 演示文稿</vt:lpstr>
      <vt:lpstr>RLC并联二阶电路补充说明</vt:lpstr>
      <vt:lpstr>PowerPoint 演示文稿</vt:lpstr>
      <vt:lpstr>PowerPoint 演示文稿</vt:lpstr>
      <vt:lpstr>PowerPoint 演示文稿</vt:lpstr>
      <vt:lpstr>PowerPoint 演示文稿</vt:lpstr>
      <vt:lpstr>9.3 二阶电路的零状态响应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本章学习重点、难点及注意事项</vt:lpstr>
      <vt:lpstr>PowerPoint 演示文稿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First-order circuits</dc:title>
  <dc:creator>wry</dc:creator>
  <cp:lastModifiedBy>admin</cp:lastModifiedBy>
  <cp:revision>872</cp:revision>
  <cp:lastPrinted>2004-03-17T08:18:10Z</cp:lastPrinted>
  <dcterms:created xsi:type="dcterms:W3CDTF">2001-01-13T02:14:45Z</dcterms:created>
  <dcterms:modified xsi:type="dcterms:W3CDTF">2021-04-28T01:09:49Z</dcterms:modified>
</cp:coreProperties>
</file>